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83"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5" r:id="rId20"/>
    <p:sldId id="275" r:id="rId21"/>
    <p:sldId id="276" r:id="rId22"/>
    <p:sldId id="277" r:id="rId23"/>
    <p:sldId id="279" r:id="rId24"/>
    <p:sldId id="280" r:id="rId25"/>
    <p:sldId id="284" r:id="rId26"/>
    <p:sldId id="281" r:id="rId27"/>
    <p:sldId id="2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9" autoAdjust="0"/>
  </p:normalViewPr>
  <p:slideViewPr>
    <p:cSldViewPr snapToGrid="0" snapToObjects="1">
      <p:cViewPr varScale="1">
        <p:scale>
          <a:sx n="150" d="100"/>
          <a:sy n="150" d="100"/>
        </p:scale>
        <p:origin x="-169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9BAB4B-0989-D348-82D8-5F4E5C9CD5A8}" type="datetimeFigureOut">
              <a:rPr lang="en-US" smtClean="0"/>
              <a:t>2/28/12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738B4D-DFE1-3C48-84D3-7307D15AA837}" type="slidenum">
              <a:rPr lang="en-US" smtClean="0"/>
              <a:t>‹#›</a:t>
            </a:fld>
            <a:endParaRPr lang="en-US"/>
          </a:p>
        </p:txBody>
      </p:sp>
    </p:spTree>
    <p:extLst>
      <p:ext uri="{BB962C8B-B14F-4D97-AF65-F5344CB8AC3E}">
        <p14:creationId xmlns:p14="http://schemas.microsoft.com/office/powerpoint/2010/main" val="1884480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ESCO Corporation, for example, is a manufacturer of earth-moving equipment parts that are used in very demanding mining and construction applications. The company has developed a differentiation advantage in the wear life of its products due to proprietary steel chemistry and product design. Its products last longer and are less likely to break than are the products of its competitors. Both of these product benefits save the customer money even when the products are sold at a higher price. Overall, businesses with a relative advantage in product quality produce higher levels of profitability, as illustrated in Figure 6-9. </a:t>
            </a:r>
            <a:endParaRPr lang="en-US" dirty="0" smtClean="0"/>
          </a:p>
          <a:p>
            <a:endParaRPr lang="en-US" dirty="0"/>
          </a:p>
        </p:txBody>
      </p:sp>
      <p:sp>
        <p:nvSpPr>
          <p:cNvPr id="4" name="Slide Number Placeholder 3"/>
          <p:cNvSpPr>
            <a:spLocks noGrp="1"/>
          </p:cNvSpPr>
          <p:nvPr>
            <p:ph type="sldNum" sz="quarter" idx="10"/>
          </p:nvPr>
        </p:nvSpPr>
        <p:spPr/>
        <p:txBody>
          <a:bodyPr/>
          <a:lstStyle/>
          <a:p>
            <a:fld id="{9D738B4D-DFE1-3C48-84D3-7307D15AA837}" type="slidenum">
              <a:rPr lang="en-US" smtClean="0"/>
              <a:t>11</a:t>
            </a:fld>
            <a:endParaRPr lang="en-US"/>
          </a:p>
        </p:txBody>
      </p:sp>
    </p:spTree>
    <p:extLst>
      <p:ext uri="{BB962C8B-B14F-4D97-AF65-F5344CB8AC3E}">
        <p14:creationId xmlns:p14="http://schemas.microsoft.com/office/powerpoint/2010/main" val="228688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FedEx tracks its performance on 10 service quality indicators (each weighted by the “customer pain” that a failure creates). This service quality index is carefully monitored each day to help FedEx maintain a service quality advantage. As its service quality index improves, customer satisfaction improves and the overall cost per package decreases. By tracking its service performance each day, FedEx is able to create greater overall customer satisfaction with fewer errors, lower costs, and greater profits for shareholders. As Figure 6-10 shows, businesses with a service advantage produce higher levels of profitability. </a:t>
            </a:r>
            <a:endParaRPr lang="en-US" dirty="0" smtClean="0"/>
          </a:p>
          <a:p>
            <a:endParaRPr lang="en-US" dirty="0"/>
          </a:p>
        </p:txBody>
      </p:sp>
      <p:sp>
        <p:nvSpPr>
          <p:cNvPr id="4" name="Slide Number Placeholder 3"/>
          <p:cNvSpPr>
            <a:spLocks noGrp="1"/>
          </p:cNvSpPr>
          <p:nvPr>
            <p:ph type="sldNum" sz="quarter" idx="10"/>
          </p:nvPr>
        </p:nvSpPr>
        <p:spPr/>
        <p:txBody>
          <a:bodyPr/>
          <a:lstStyle/>
          <a:p>
            <a:fld id="{9D738B4D-DFE1-3C48-84D3-7307D15AA837}" type="slidenum">
              <a:rPr lang="en-US" smtClean="0"/>
              <a:t>12</a:t>
            </a:fld>
            <a:endParaRPr lang="en-US"/>
          </a:p>
        </p:txBody>
      </p:sp>
    </p:spTree>
    <p:extLst>
      <p:ext uri="{BB962C8B-B14F-4D97-AF65-F5344CB8AC3E}">
        <p14:creationId xmlns:p14="http://schemas.microsoft.com/office/powerpoint/2010/main" val="231908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competing watchmakers may match the quality of a Rolex watch, they cannot easily match Rolex’s brand reputation advantage. Brands such as Chanel, Nikon, and Perrier also have built reputations that provide a source of competitive advantage in their ability to attract target customers. For these companies, the stature of their brand names adds a dimension of appeal that is an important customer benefit for many less price-sensitive, more image-conscious consumers. </a:t>
            </a:r>
            <a:endParaRPr lang="en-US" dirty="0" smtClean="0"/>
          </a:p>
          <a:p>
            <a:endParaRPr lang="en-US" dirty="0"/>
          </a:p>
        </p:txBody>
      </p:sp>
      <p:sp>
        <p:nvSpPr>
          <p:cNvPr id="4" name="Slide Number Placeholder 3"/>
          <p:cNvSpPr>
            <a:spLocks noGrp="1"/>
          </p:cNvSpPr>
          <p:nvPr>
            <p:ph type="sldNum" sz="quarter" idx="10"/>
          </p:nvPr>
        </p:nvSpPr>
        <p:spPr/>
        <p:txBody>
          <a:bodyPr/>
          <a:lstStyle/>
          <a:p>
            <a:fld id="{9D738B4D-DFE1-3C48-84D3-7307D15AA837}" type="slidenum">
              <a:rPr lang="en-US" smtClean="0"/>
              <a:t>13</a:t>
            </a:fld>
            <a:endParaRPr lang="en-US"/>
          </a:p>
        </p:txBody>
      </p:sp>
    </p:spTree>
    <p:extLst>
      <p:ext uri="{BB962C8B-B14F-4D97-AF65-F5344CB8AC3E}">
        <p14:creationId xmlns:p14="http://schemas.microsoft.com/office/powerpoint/2010/main" val="297994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example, Google is the share leader among search engines and has a relative market share of 199. Yahoo, number two in market share, has a relative market share of 19, and number three AOL has a relative market share of 2. For this industry, relative market share partially explains large differences in company profitability. Market leaders have well-known, trusted brands; many variations in their product lines; and highly effective distribution systems. </a:t>
            </a:r>
            <a:endParaRPr lang="en-US" dirty="0" smtClean="0"/>
          </a:p>
          <a:p>
            <a:endParaRPr lang="en-US" dirty="0"/>
          </a:p>
        </p:txBody>
      </p:sp>
      <p:sp>
        <p:nvSpPr>
          <p:cNvPr id="4" name="Slide Number Placeholder 3"/>
          <p:cNvSpPr>
            <a:spLocks noGrp="1"/>
          </p:cNvSpPr>
          <p:nvPr>
            <p:ph type="sldNum" sz="quarter" idx="10"/>
          </p:nvPr>
        </p:nvSpPr>
        <p:spPr/>
        <p:txBody>
          <a:bodyPr/>
          <a:lstStyle/>
          <a:p>
            <a:fld id="{9D738B4D-DFE1-3C48-84D3-7307D15AA837}" type="slidenum">
              <a:rPr lang="en-US" smtClean="0"/>
              <a:t>14</a:t>
            </a:fld>
            <a:endParaRPr lang="en-US"/>
          </a:p>
        </p:txBody>
      </p:sp>
    </p:spTree>
    <p:extLst>
      <p:ext uri="{BB962C8B-B14F-4D97-AF65-F5344CB8AC3E}">
        <p14:creationId xmlns:p14="http://schemas.microsoft.com/office/powerpoint/2010/main" val="275946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7DEF40-AF2A-754E-A27F-97DAA95662FA}" type="datetimeFigureOut">
              <a:rPr lang="en-US" smtClean="0"/>
              <a:t>2/28/12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5848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DEF40-AF2A-754E-A27F-97DAA95662FA}" type="datetimeFigureOut">
              <a:rPr lang="en-US" smtClean="0"/>
              <a:t>2/28/12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271733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DEF40-AF2A-754E-A27F-97DAA95662FA}" type="datetimeFigureOut">
              <a:rPr lang="en-US" smtClean="0"/>
              <a:t>2/28/12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8627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7DEF40-AF2A-754E-A27F-97DAA95662FA}" type="datetimeFigureOut">
              <a:rPr lang="en-US" smtClean="0"/>
              <a:t>2/28/12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2460019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7DEF40-AF2A-754E-A27F-97DAA95662FA}" type="datetimeFigureOut">
              <a:rPr lang="en-US" smtClean="0"/>
              <a:t>2/28/12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3508274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7DEF40-AF2A-754E-A27F-97DAA95662FA}" type="datetimeFigureOut">
              <a:rPr lang="en-US" smtClean="0"/>
              <a:t>2/28/12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236087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7DEF40-AF2A-754E-A27F-97DAA95662FA}" type="datetimeFigureOut">
              <a:rPr lang="en-US" smtClean="0"/>
              <a:t>2/28/12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968997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7DEF40-AF2A-754E-A27F-97DAA95662FA}" type="datetimeFigureOut">
              <a:rPr lang="en-US" smtClean="0"/>
              <a:t>2/28/12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1788710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DEF40-AF2A-754E-A27F-97DAA95662FA}" type="datetimeFigureOut">
              <a:rPr lang="en-US" smtClean="0"/>
              <a:t>2/28/12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15812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7DEF40-AF2A-754E-A27F-97DAA95662FA}" type="datetimeFigureOut">
              <a:rPr lang="en-US" smtClean="0"/>
              <a:t>2/28/12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248810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7DEF40-AF2A-754E-A27F-97DAA95662FA}" type="datetimeFigureOut">
              <a:rPr lang="en-US" smtClean="0"/>
              <a:t>2/28/12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BC744-4CA4-D046-A208-35ECE6A3AA66}" type="slidenum">
              <a:rPr lang="en-US" smtClean="0"/>
              <a:t>‹#›</a:t>
            </a:fld>
            <a:endParaRPr lang="en-US"/>
          </a:p>
        </p:txBody>
      </p:sp>
    </p:spTree>
    <p:extLst>
      <p:ext uri="{BB962C8B-B14F-4D97-AF65-F5344CB8AC3E}">
        <p14:creationId xmlns:p14="http://schemas.microsoft.com/office/powerpoint/2010/main" val="10895833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7DEF40-AF2A-754E-A27F-97DAA95662FA}" type="datetimeFigureOut">
              <a:rPr lang="en-US" smtClean="0"/>
              <a:t>2/28/12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BC744-4CA4-D046-A208-35ECE6A3AA66}" type="slidenum">
              <a:rPr lang="en-US" smtClean="0"/>
              <a:t>‹#›</a:t>
            </a:fld>
            <a:endParaRPr lang="en-US"/>
          </a:p>
        </p:txBody>
      </p:sp>
    </p:spTree>
    <p:extLst>
      <p:ext uri="{BB962C8B-B14F-4D97-AF65-F5344CB8AC3E}">
        <p14:creationId xmlns:p14="http://schemas.microsoft.com/office/powerpoint/2010/main" val="198484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gif"/><Relationship Id="rId8"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18.png"/><Relationship Id="rId6" Type="http://schemas.openxmlformats.org/officeDocument/2006/relationships/image" Target="../media/image19.gif"/><Relationship Id="rId7" Type="http://schemas.openxmlformats.org/officeDocument/2006/relationships/image" Target="../media/image20.jpeg"/><Relationship Id="rId8"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gi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7.png"/><Relationship Id="rId6" Type="http://schemas.openxmlformats.org/officeDocument/2006/relationships/image" Target="../media/image28.jpe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2.png"/><Relationship Id="rId5" Type="http://schemas.openxmlformats.org/officeDocument/2006/relationships/image" Target="../media/image33.gif"/><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7.png"/><Relationship Id="rId5" Type="http://schemas.openxmlformats.org/officeDocument/2006/relationships/image" Target="../media/image38.jpg"/><Relationship Id="rId6"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1.jpeg"/><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3.png"/><Relationship Id="rId5" Type="http://schemas.openxmlformats.org/officeDocument/2006/relationships/image" Target="../media/image44.jpe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jpeg"/><Relationship Id="rId7"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jpeg"/><Relationship Id="rId7" Type="http://schemas.openxmlformats.org/officeDocument/2006/relationships/image" Target="../media/image52.jpe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33960" y="-35903"/>
            <a:ext cx="4476080" cy="861774"/>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Position &amp; Sources of Advantage</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4" name="Picture 3" descr="Screen Shot 2012-02-13 at 1.11.00 PM.png"/>
          <p:cNvPicPr>
            <a:picLocks noChangeAspect="1"/>
          </p:cNvPicPr>
          <p:nvPr/>
        </p:nvPicPr>
        <p:blipFill rotWithShape="1">
          <a:blip r:embed="rId4">
            <a:extLst>
              <a:ext uri="{28A0092B-C50C-407E-A947-70E740481C1C}">
                <a14:useLocalDpi xmlns:a14="http://schemas.microsoft.com/office/drawing/2010/main" val="0"/>
              </a:ext>
            </a:extLst>
          </a:blip>
          <a:srcRect t="1186"/>
          <a:stretch/>
        </p:blipFill>
        <p:spPr>
          <a:xfrm>
            <a:off x="4375773" y="1122762"/>
            <a:ext cx="4549121" cy="5113867"/>
          </a:xfrm>
          <a:prstGeom prst="rect">
            <a:avLst/>
          </a:prstGeom>
        </p:spPr>
      </p:pic>
      <p:sp>
        <p:nvSpPr>
          <p:cNvPr id="18" name="TextBox 17"/>
          <p:cNvSpPr txBox="1"/>
          <p:nvPr/>
        </p:nvSpPr>
        <p:spPr>
          <a:xfrm>
            <a:off x="328786" y="1122762"/>
            <a:ext cx="3884426" cy="3785652"/>
          </a:xfrm>
          <a:prstGeom prst="rect">
            <a:avLst/>
          </a:prstGeom>
          <a:solidFill>
            <a:schemeClr val="tx1">
              <a:lumMod val="75000"/>
              <a:lumOff val="25000"/>
            </a:schemeClr>
          </a:solidFill>
        </p:spPr>
        <p:txBody>
          <a:bodyPr wrap="square" rtlCol="0">
            <a:spAutoFit/>
          </a:bodyPr>
          <a:lstStyle/>
          <a:p>
            <a:pPr algn="ctr"/>
            <a:endParaRPr lang="en-US" sz="1000" b="1" dirty="0" smtClean="0">
              <a:solidFill>
                <a:schemeClr val="bg1"/>
              </a:solidFill>
              <a:latin typeface="Helvetica"/>
              <a:cs typeface="Helvetica"/>
            </a:endParaRPr>
          </a:p>
          <a:p>
            <a:pPr algn="ctr"/>
            <a:r>
              <a:rPr lang="en-US" sz="2000" b="1" u="sng" dirty="0" smtClean="0">
                <a:solidFill>
                  <a:schemeClr val="bg1"/>
                </a:solidFill>
                <a:latin typeface="Helvetica"/>
                <a:cs typeface="Helvetica"/>
              </a:rPr>
              <a:t>Chapter </a:t>
            </a:r>
            <a:r>
              <a:rPr lang="en-US" sz="2000" b="1" u="sng" dirty="0" smtClean="0">
                <a:solidFill>
                  <a:schemeClr val="bg1"/>
                </a:solidFill>
                <a:latin typeface="Helvetica"/>
                <a:cs typeface="Helvetica"/>
              </a:rPr>
              <a:t>6</a:t>
            </a:r>
          </a:p>
          <a:p>
            <a:pPr algn="ctr"/>
            <a:endParaRPr lang="en-US" sz="2000" b="1" dirty="0" smtClean="0">
              <a:solidFill>
                <a:schemeClr val="bg1"/>
              </a:solidFill>
              <a:latin typeface="Helvetica"/>
              <a:cs typeface="Helvetica"/>
            </a:endParaRPr>
          </a:p>
          <a:p>
            <a:pPr marL="341313" indent="-341313">
              <a:buFont typeface="Wingdings" pitchFamily="2" charset="2"/>
              <a:buChar char="q"/>
            </a:pPr>
            <a:r>
              <a:rPr lang="en-US" sz="2000" b="1" dirty="0" smtClean="0">
                <a:solidFill>
                  <a:schemeClr val="bg1"/>
                </a:solidFill>
                <a:latin typeface="Helvetica"/>
                <a:cs typeface="Helvetica"/>
              </a:rPr>
              <a:t>Understanding Competitive Advantage, Customer Value, and Profitability</a:t>
            </a:r>
            <a:br>
              <a:rPr lang="en-US" sz="2000" b="1" dirty="0" smtClean="0">
                <a:solidFill>
                  <a:schemeClr val="bg1"/>
                </a:solidFill>
                <a:latin typeface="Helvetica"/>
                <a:cs typeface="Helvetica"/>
              </a:rPr>
            </a:br>
            <a:r>
              <a:rPr lang="en-US" sz="2000" b="1" dirty="0" smtClean="0">
                <a:solidFill>
                  <a:schemeClr val="bg1"/>
                </a:solidFill>
                <a:latin typeface="Helvetica"/>
                <a:cs typeface="Helvetica"/>
              </a:rPr>
              <a:t>    </a:t>
            </a:r>
          </a:p>
          <a:p>
            <a:pPr marL="341313" indent="-341313">
              <a:buFont typeface="Wingdings" pitchFamily="2" charset="2"/>
              <a:buChar char="q"/>
            </a:pPr>
            <a:r>
              <a:rPr lang="en-US" sz="2000" b="1" dirty="0" smtClean="0">
                <a:solidFill>
                  <a:schemeClr val="bg1"/>
                </a:solidFill>
                <a:latin typeface="Helvetica"/>
                <a:cs typeface="Helvetica"/>
              </a:rPr>
              <a:t>Discovering Sources of Competitive Advantage</a:t>
            </a:r>
          </a:p>
          <a:p>
            <a:endParaRPr lang="en-US" sz="2000" b="1" dirty="0" smtClean="0">
              <a:solidFill>
                <a:schemeClr val="bg1"/>
              </a:solidFill>
              <a:latin typeface="Helvetica"/>
              <a:cs typeface="Helvetica"/>
            </a:endParaRPr>
          </a:p>
          <a:p>
            <a:pPr marL="341313" indent="-341313">
              <a:buFont typeface="Wingdings" pitchFamily="2" charset="2"/>
              <a:buChar char="q"/>
            </a:pPr>
            <a:r>
              <a:rPr lang="en-US" sz="2000" b="1" dirty="0" smtClean="0">
                <a:solidFill>
                  <a:schemeClr val="bg1"/>
                </a:solidFill>
                <a:latin typeface="Helvetica"/>
                <a:cs typeface="Helvetica"/>
              </a:rPr>
              <a:t>Assessing Industry Attractiveness and Forces</a:t>
            </a:r>
          </a:p>
          <a:p>
            <a:endParaRPr lang="en-US" sz="1000" b="1" dirty="0" smtClean="0">
              <a:solidFill>
                <a:schemeClr val="bg1"/>
              </a:solidFill>
              <a:latin typeface="Helvetica"/>
              <a:cs typeface="Helvetica"/>
            </a:endParaRPr>
          </a:p>
        </p:txBody>
      </p:sp>
      <p:sp>
        <p:nvSpPr>
          <p:cNvPr id="2" name="TextBox 1"/>
          <p:cNvSpPr txBox="1"/>
          <p:nvPr/>
        </p:nvSpPr>
        <p:spPr>
          <a:xfrm>
            <a:off x="294918" y="5161697"/>
            <a:ext cx="3964482" cy="1015663"/>
          </a:xfrm>
          <a:prstGeom prst="rect">
            <a:avLst/>
          </a:prstGeom>
          <a:noFill/>
        </p:spPr>
        <p:txBody>
          <a:bodyPr wrap="square" rtlCol="0">
            <a:spAutoFit/>
          </a:bodyPr>
          <a:lstStyle/>
          <a:p>
            <a:r>
              <a:rPr lang="en-US" sz="2000" b="1" dirty="0" smtClean="0">
                <a:latin typeface="Helvetica"/>
                <a:cs typeface="Helvetica"/>
              </a:rPr>
              <a:t>Value</a:t>
            </a:r>
            <a:r>
              <a:rPr lang="en-US" sz="2000" b="1" dirty="0">
                <a:latin typeface="Helvetica"/>
                <a:cs typeface="Helvetica"/>
              </a:rPr>
              <a:t>, </a:t>
            </a:r>
            <a:r>
              <a:rPr lang="en-US" sz="2000" b="1" dirty="0" smtClean="0">
                <a:latin typeface="Helvetica"/>
                <a:cs typeface="Helvetica"/>
              </a:rPr>
              <a:t>rather than cost</a:t>
            </a:r>
            <a:r>
              <a:rPr lang="en-US" sz="2000" b="1" dirty="0">
                <a:latin typeface="Helvetica"/>
                <a:cs typeface="Helvetica"/>
              </a:rPr>
              <a:t>, must </a:t>
            </a:r>
            <a:r>
              <a:rPr lang="en-US" sz="2000" b="1" dirty="0" smtClean="0">
                <a:latin typeface="Helvetica"/>
                <a:cs typeface="Helvetica"/>
              </a:rPr>
              <a:t>be used </a:t>
            </a:r>
            <a:r>
              <a:rPr lang="en-US" sz="2000" b="1" dirty="0">
                <a:latin typeface="Helvetica"/>
                <a:cs typeface="Helvetica"/>
              </a:rPr>
              <a:t>in analyzing competitive position</a:t>
            </a:r>
            <a:r>
              <a:rPr lang="en-US" sz="2000" b="1" dirty="0" smtClean="0">
                <a:latin typeface="Helvetica"/>
                <a:cs typeface="Helvetica"/>
              </a:rPr>
              <a:t>.</a:t>
            </a:r>
            <a:endParaRPr lang="en-US" sz="2000" b="1" dirty="0">
              <a:latin typeface="Helvetica"/>
              <a:cs typeface="Helvetica"/>
            </a:endParaRPr>
          </a:p>
        </p:txBody>
      </p:sp>
    </p:spTree>
    <p:extLst>
      <p:ext uri="{BB962C8B-B14F-4D97-AF65-F5344CB8AC3E}">
        <p14:creationId xmlns:p14="http://schemas.microsoft.com/office/powerpoint/2010/main" val="37931895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59910" y="-35778"/>
            <a:ext cx="502418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Product Scope and Marketing Cost Advantage</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3.07 PM.png"/>
          <p:cNvPicPr>
            <a:picLocks noChangeAspect="1"/>
          </p:cNvPicPr>
          <p:nvPr/>
        </p:nvPicPr>
        <p:blipFill rotWithShape="1">
          <a:blip r:embed="rId4">
            <a:extLst>
              <a:ext uri="{28A0092B-C50C-407E-A947-70E740481C1C}">
                <a14:useLocalDpi xmlns:a14="http://schemas.microsoft.com/office/drawing/2010/main" val="0"/>
              </a:ext>
            </a:extLst>
          </a:blip>
          <a:srcRect l="11885" t="10797" r="1995" b="3211"/>
          <a:stretch/>
        </p:blipFill>
        <p:spPr>
          <a:xfrm>
            <a:off x="770321" y="1094247"/>
            <a:ext cx="7603359" cy="3706053"/>
          </a:xfrm>
          <a:prstGeom prst="rect">
            <a:avLst/>
          </a:prstGeom>
        </p:spPr>
      </p:pic>
      <p:sp>
        <p:nvSpPr>
          <p:cNvPr id="10" name="TextBox 9"/>
          <p:cNvSpPr txBox="1"/>
          <p:nvPr/>
        </p:nvSpPr>
        <p:spPr>
          <a:xfrm>
            <a:off x="770321" y="4966291"/>
            <a:ext cx="3703320" cy="1400383"/>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sz="1700" b="1" dirty="0">
                <a:solidFill>
                  <a:schemeClr val="bg1"/>
                </a:solidFill>
                <a:latin typeface="Helvetica"/>
                <a:cs typeface="Helvetica"/>
              </a:rPr>
              <a:t>Procter &amp; Gamble’s sales force expense per pound of detergent sold should decrease as it adds more brands of detergent to its product line. </a:t>
            </a:r>
          </a:p>
        </p:txBody>
      </p:sp>
      <p:sp>
        <p:nvSpPr>
          <p:cNvPr id="11" name="TextBox 10"/>
          <p:cNvSpPr txBox="1"/>
          <p:nvPr/>
        </p:nvSpPr>
        <p:spPr>
          <a:xfrm>
            <a:off x="4670360" y="4966291"/>
            <a:ext cx="3703320" cy="1400383"/>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sz="1700" b="1" dirty="0">
                <a:solidFill>
                  <a:schemeClr val="bg1"/>
                </a:solidFill>
                <a:latin typeface="Helvetica"/>
                <a:cs typeface="Helvetica"/>
              </a:rPr>
              <a:t>Each time </a:t>
            </a:r>
            <a:r>
              <a:rPr lang="en-US" sz="1700" b="1" dirty="0" smtClean="0">
                <a:solidFill>
                  <a:schemeClr val="bg1"/>
                </a:solidFill>
                <a:latin typeface="Helvetica"/>
                <a:cs typeface="Helvetica"/>
              </a:rPr>
              <a:t>a soup </a:t>
            </a:r>
            <a:r>
              <a:rPr lang="en-US" sz="1700" b="1" dirty="0">
                <a:solidFill>
                  <a:schemeClr val="bg1"/>
                </a:solidFill>
                <a:latin typeface="Helvetica"/>
                <a:cs typeface="Helvetica"/>
              </a:rPr>
              <a:t>is advertised, the ad reinforces top-of-the-mind awareness of Campbell’s Soup brand and other soups in the product line. </a:t>
            </a:r>
          </a:p>
        </p:txBody>
      </p:sp>
    </p:spTree>
    <p:extLst>
      <p:ext uri="{BB962C8B-B14F-4D97-AF65-F5344CB8AC3E}">
        <p14:creationId xmlns:p14="http://schemas.microsoft.com/office/powerpoint/2010/main" val="35635630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30402"/>
            <a:ext cx="67056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Product Differentiation Advantage</a:t>
            </a:r>
            <a:endParaRPr lang="en-US" sz="28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1" name="TextBox 10"/>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6.2 </a:t>
            </a:r>
            <a:endParaRPr lang="en-US" sz="1250" b="1" dirty="0">
              <a:latin typeface="Helvetica"/>
              <a:cs typeface="Helvetica"/>
            </a:endParaRPr>
          </a:p>
        </p:txBody>
      </p:sp>
      <p:sp>
        <p:nvSpPr>
          <p:cNvPr id="12" name="TextBox 11"/>
          <p:cNvSpPr txBox="1"/>
          <p:nvPr/>
        </p:nvSpPr>
        <p:spPr>
          <a:xfrm>
            <a:off x="796587" y="5493450"/>
            <a:ext cx="7550827" cy="923330"/>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b="1" dirty="0">
                <a:solidFill>
                  <a:srgbClr val="FFFFFF"/>
                </a:solidFill>
                <a:latin typeface="Helvetica"/>
                <a:cs typeface="Helvetica"/>
              </a:rPr>
              <a:t>A product’s durability, reliability, performance, features, appearance, and conformance to a specific application each have potential to be a differentiation advantage. </a:t>
            </a:r>
          </a:p>
        </p:txBody>
      </p:sp>
      <p:pic>
        <p:nvPicPr>
          <p:cNvPr id="2" name="Picture 1" descr="Screen Shot 2012-02-13 at 1.14.57 PM.png"/>
          <p:cNvPicPr>
            <a:picLocks noChangeAspect="1"/>
          </p:cNvPicPr>
          <p:nvPr/>
        </p:nvPicPr>
        <p:blipFill rotWithShape="1">
          <a:blip r:embed="rId5">
            <a:extLst>
              <a:ext uri="{28A0092B-C50C-407E-A947-70E740481C1C}">
                <a14:useLocalDpi xmlns:a14="http://schemas.microsoft.com/office/drawing/2010/main" val="0"/>
              </a:ext>
            </a:extLst>
          </a:blip>
          <a:srcRect l="3397" t="7542" r="3790" b="1209"/>
          <a:stretch/>
        </p:blipFill>
        <p:spPr>
          <a:xfrm>
            <a:off x="203069" y="1054310"/>
            <a:ext cx="5999273" cy="4321069"/>
          </a:xfrm>
          <a:prstGeom prst="rect">
            <a:avLst/>
          </a:prstGeom>
        </p:spPr>
      </p:pic>
      <p:pic>
        <p:nvPicPr>
          <p:cNvPr id="4" name="Picture 3" descr="excavator-bucket-amp-teeth-amp-adapter.jpeg"/>
          <p:cNvPicPr>
            <a:picLocks noChangeAspect="1"/>
          </p:cNvPicPr>
          <p:nvPr/>
        </p:nvPicPr>
        <p:blipFill rotWithShape="1">
          <a:blip r:embed="rId6">
            <a:extLst>
              <a:ext uri="{28A0092B-C50C-407E-A947-70E740481C1C}">
                <a14:useLocalDpi xmlns:a14="http://schemas.microsoft.com/office/drawing/2010/main" val="0"/>
              </a:ext>
            </a:extLst>
          </a:blip>
          <a:srcRect l="2457" t="2689" r="2958" b="4197"/>
          <a:stretch/>
        </p:blipFill>
        <p:spPr>
          <a:xfrm>
            <a:off x="6602034" y="1598812"/>
            <a:ext cx="2067502" cy="2035317"/>
          </a:xfrm>
          <a:prstGeom prst="rect">
            <a:avLst/>
          </a:prstGeom>
        </p:spPr>
      </p:pic>
      <p:pic>
        <p:nvPicPr>
          <p:cNvPr id="5" name="Picture 4" descr="cutterhead.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9754" y="3634129"/>
            <a:ext cx="1875674" cy="1834898"/>
          </a:xfrm>
          <a:prstGeom prst="rect">
            <a:avLst/>
          </a:prstGeom>
        </p:spPr>
      </p:pic>
      <p:pic>
        <p:nvPicPr>
          <p:cNvPr id="6" name="Picture 5" descr="ESCO.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1652" y="1029891"/>
            <a:ext cx="1541042" cy="484975"/>
          </a:xfrm>
          <a:prstGeom prst="rect">
            <a:avLst/>
          </a:prstGeom>
        </p:spPr>
      </p:pic>
    </p:spTree>
    <p:extLst>
      <p:ext uri="{BB962C8B-B14F-4D97-AF65-F5344CB8AC3E}">
        <p14:creationId xmlns:p14="http://schemas.microsoft.com/office/powerpoint/2010/main" val="568132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18532"/>
            <a:ext cx="67056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Service Differentiation Advantage</a:t>
            </a:r>
            <a:endParaRPr lang="en-US" sz="30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5.07 PM.png"/>
          <p:cNvPicPr>
            <a:picLocks noChangeAspect="1"/>
          </p:cNvPicPr>
          <p:nvPr/>
        </p:nvPicPr>
        <p:blipFill rotWithShape="1">
          <a:blip r:embed="rId5">
            <a:extLst>
              <a:ext uri="{28A0092B-C50C-407E-A947-70E740481C1C}">
                <a14:useLocalDpi xmlns:a14="http://schemas.microsoft.com/office/drawing/2010/main" val="0"/>
              </a:ext>
            </a:extLst>
          </a:blip>
          <a:srcRect l="3685" t="7734" r="3685" b="1776"/>
          <a:stretch/>
        </p:blipFill>
        <p:spPr>
          <a:xfrm>
            <a:off x="377505" y="1062297"/>
            <a:ext cx="6321254" cy="4291749"/>
          </a:xfrm>
          <a:prstGeom prst="rect">
            <a:avLst/>
          </a:prstGeom>
        </p:spPr>
      </p:pic>
      <p:sp>
        <p:nvSpPr>
          <p:cNvPr id="10" name="TextBox 9"/>
          <p:cNvSpPr txBox="1"/>
          <p:nvPr/>
        </p:nvSpPr>
        <p:spPr>
          <a:xfrm>
            <a:off x="796587" y="5493450"/>
            <a:ext cx="7550827" cy="923330"/>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b="1" dirty="0">
                <a:solidFill>
                  <a:srgbClr val="FFFFFF"/>
                </a:solidFill>
                <a:latin typeface="Helvetica"/>
                <a:cs typeface="Helvetica"/>
              </a:rPr>
              <a:t>By tracking its service performance each day, FedEx is able to create greater overall customer satisfaction with fewer errors, lower costs, and greater profits for shareholders. </a:t>
            </a:r>
          </a:p>
        </p:txBody>
      </p:sp>
      <p:pic>
        <p:nvPicPr>
          <p:cNvPr id="4" name="Picture 3" descr="fed-ex_shipping_man.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985" y="3172134"/>
            <a:ext cx="1906950" cy="2093753"/>
          </a:xfrm>
          <a:prstGeom prst="rect">
            <a:avLst/>
          </a:prstGeom>
        </p:spPr>
      </p:pic>
      <p:pic>
        <p:nvPicPr>
          <p:cNvPr id="5" name="Picture 4" descr="Fedex_truck.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719" y="1984599"/>
            <a:ext cx="2053482" cy="1098793"/>
          </a:xfrm>
          <a:prstGeom prst="rect">
            <a:avLst/>
          </a:prstGeom>
        </p:spPr>
      </p:pic>
      <p:pic>
        <p:nvPicPr>
          <p:cNvPr id="6" name="Picture 5" descr="fedex_logo.jpeg"/>
          <p:cNvPicPr>
            <a:picLocks noChangeAspect="1"/>
          </p:cNvPicPr>
          <p:nvPr/>
        </p:nvPicPr>
        <p:blipFill rotWithShape="1">
          <a:blip r:embed="rId8">
            <a:extLst>
              <a:ext uri="{28A0092B-C50C-407E-A947-70E740481C1C}">
                <a14:useLocalDpi xmlns:a14="http://schemas.microsoft.com/office/drawing/2010/main" val="0"/>
              </a:ext>
            </a:extLst>
          </a:blip>
          <a:srcRect l="11981" t="18089" r="9750" b="22756"/>
          <a:stretch/>
        </p:blipFill>
        <p:spPr>
          <a:xfrm>
            <a:off x="6841712" y="1188630"/>
            <a:ext cx="1995497" cy="635019"/>
          </a:xfrm>
          <a:prstGeom prst="rect">
            <a:avLst/>
          </a:prstGeom>
        </p:spPr>
      </p:pic>
    </p:spTree>
    <p:extLst>
      <p:ext uri="{BB962C8B-B14F-4D97-AF65-F5344CB8AC3E}">
        <p14:creationId xmlns:p14="http://schemas.microsoft.com/office/powerpoint/2010/main" val="1147338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10766"/>
            <a:ext cx="67056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Brand Advantage &amp; Profitability</a:t>
            </a:r>
            <a:endParaRPr lang="en-US" sz="30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5.18 PM.png"/>
          <p:cNvPicPr>
            <a:picLocks noChangeAspect="1"/>
          </p:cNvPicPr>
          <p:nvPr/>
        </p:nvPicPr>
        <p:blipFill rotWithShape="1">
          <a:blip r:embed="rId5">
            <a:extLst>
              <a:ext uri="{28A0092B-C50C-407E-A947-70E740481C1C}">
                <a14:useLocalDpi xmlns:a14="http://schemas.microsoft.com/office/drawing/2010/main" val="0"/>
              </a:ext>
            </a:extLst>
          </a:blip>
          <a:srcRect l="1743" t="5894" r="1708" b="1368"/>
          <a:stretch/>
        </p:blipFill>
        <p:spPr>
          <a:xfrm>
            <a:off x="796586" y="1046323"/>
            <a:ext cx="5641689" cy="4300232"/>
          </a:xfrm>
          <a:prstGeom prst="rect">
            <a:avLst/>
          </a:prstGeom>
        </p:spPr>
      </p:pic>
      <p:sp>
        <p:nvSpPr>
          <p:cNvPr id="10" name="TextBox 9"/>
          <p:cNvSpPr txBox="1"/>
          <p:nvPr/>
        </p:nvSpPr>
        <p:spPr>
          <a:xfrm>
            <a:off x="796587" y="5493450"/>
            <a:ext cx="7550827" cy="923330"/>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b="1" dirty="0">
                <a:solidFill>
                  <a:srgbClr val="FFFFFF"/>
                </a:solidFill>
                <a:latin typeface="Helvetica"/>
                <a:cs typeface="Helvetica"/>
              </a:rPr>
              <a:t>T</a:t>
            </a:r>
            <a:r>
              <a:rPr lang="en-US" b="1" dirty="0" smtClean="0">
                <a:solidFill>
                  <a:srgbClr val="FFFFFF"/>
                </a:solidFill>
                <a:latin typeface="Helvetica"/>
                <a:cs typeface="Helvetica"/>
              </a:rPr>
              <a:t>he </a:t>
            </a:r>
            <a:r>
              <a:rPr lang="en-US" b="1" dirty="0">
                <a:solidFill>
                  <a:srgbClr val="FFFFFF"/>
                </a:solidFill>
                <a:latin typeface="Helvetica"/>
                <a:cs typeface="Helvetica"/>
              </a:rPr>
              <a:t>stature of </a:t>
            </a:r>
            <a:r>
              <a:rPr lang="en-US" b="1" dirty="0" smtClean="0">
                <a:solidFill>
                  <a:srgbClr val="FFFFFF"/>
                </a:solidFill>
                <a:latin typeface="Helvetica"/>
                <a:cs typeface="Helvetica"/>
              </a:rPr>
              <a:t>brand </a:t>
            </a:r>
            <a:r>
              <a:rPr lang="en-US" b="1" dirty="0">
                <a:solidFill>
                  <a:srgbClr val="FFFFFF"/>
                </a:solidFill>
                <a:latin typeface="Helvetica"/>
                <a:cs typeface="Helvetica"/>
              </a:rPr>
              <a:t>names adds a dimension of appeal that is an important customer benefit for many less price-sensitive, more image-conscious consumers. </a:t>
            </a:r>
          </a:p>
        </p:txBody>
      </p:sp>
      <p:pic>
        <p:nvPicPr>
          <p:cNvPr id="4" name="Picture 3" descr="Rolex_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156" y="1247261"/>
            <a:ext cx="1543258" cy="980554"/>
          </a:xfrm>
          <a:prstGeom prst="rect">
            <a:avLst/>
          </a:prstGeom>
        </p:spPr>
      </p:pic>
      <p:pic>
        <p:nvPicPr>
          <p:cNvPr id="5" name="Picture 4" descr="Nikon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9022" y="3446875"/>
            <a:ext cx="813526" cy="815628"/>
          </a:xfrm>
          <a:prstGeom prst="rect">
            <a:avLst/>
          </a:prstGeom>
        </p:spPr>
      </p:pic>
      <p:pic>
        <p:nvPicPr>
          <p:cNvPr id="6" name="Picture 5" descr="chanel-logo.png"/>
          <p:cNvPicPr>
            <a:picLocks noChangeAspect="1"/>
          </p:cNvPicPr>
          <p:nvPr/>
        </p:nvPicPr>
        <p:blipFill rotWithShape="1">
          <a:blip r:embed="rId8">
            <a:extLst>
              <a:ext uri="{28A0092B-C50C-407E-A947-70E740481C1C}">
                <a14:useLocalDpi xmlns:a14="http://schemas.microsoft.com/office/drawing/2010/main" val="0"/>
              </a:ext>
            </a:extLst>
          </a:blip>
          <a:srcRect l="8862" t="18673" r="8684" b="17407"/>
          <a:stretch/>
        </p:blipFill>
        <p:spPr>
          <a:xfrm>
            <a:off x="7005557" y="2395291"/>
            <a:ext cx="1140457" cy="884108"/>
          </a:xfrm>
          <a:prstGeom prst="rect">
            <a:avLst/>
          </a:prstGeom>
        </p:spPr>
      </p:pic>
      <p:pic>
        <p:nvPicPr>
          <p:cNvPr id="7" name="Picture 6" descr="Logo%20Perrier.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3025" y="4429979"/>
            <a:ext cx="1465520" cy="823483"/>
          </a:xfrm>
          <a:prstGeom prst="rect">
            <a:avLst/>
          </a:prstGeom>
        </p:spPr>
      </p:pic>
    </p:spTree>
    <p:extLst>
      <p:ext uri="{BB962C8B-B14F-4D97-AF65-F5344CB8AC3E}">
        <p14:creationId xmlns:p14="http://schemas.microsoft.com/office/powerpoint/2010/main" val="2958156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18753"/>
            <a:ext cx="67056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Market</a:t>
            </a:r>
            <a:r>
              <a:rPr lang="en-US" sz="2800" b="1" dirty="0">
                <a:solidFill>
                  <a:schemeClr val="bg1"/>
                </a:solidFill>
                <a:latin typeface="Helvetica"/>
                <a:cs typeface="Helvetica"/>
              </a:rPr>
              <a:t> </a:t>
            </a:r>
            <a:r>
              <a:rPr lang="en-US" sz="2800" b="1" dirty="0" smtClean="0">
                <a:solidFill>
                  <a:schemeClr val="bg1"/>
                </a:solidFill>
                <a:latin typeface="Helvetica"/>
                <a:cs typeface="Helvetica"/>
              </a:rPr>
              <a:t>Share Advantage &amp; Profits</a:t>
            </a:r>
            <a:endParaRPr lang="en-US" sz="28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1" name="TextBox 10"/>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6.3 </a:t>
            </a:r>
            <a:endParaRPr lang="en-US" sz="1250" b="1" dirty="0">
              <a:latin typeface="Helvetica"/>
              <a:cs typeface="Helvetica"/>
            </a:endParaRPr>
          </a:p>
        </p:txBody>
      </p:sp>
      <p:sp>
        <p:nvSpPr>
          <p:cNvPr id="12" name="TextBox 11"/>
          <p:cNvSpPr txBox="1"/>
          <p:nvPr/>
        </p:nvSpPr>
        <p:spPr>
          <a:xfrm>
            <a:off x="796587" y="5493450"/>
            <a:ext cx="7550827" cy="923330"/>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b="1" dirty="0">
                <a:solidFill>
                  <a:srgbClr val="FFFFFF"/>
                </a:solidFill>
                <a:latin typeface="Helvetica"/>
                <a:cs typeface="Helvetica"/>
              </a:rPr>
              <a:t>T</a:t>
            </a:r>
            <a:r>
              <a:rPr lang="en-US" b="1" dirty="0" smtClean="0">
                <a:solidFill>
                  <a:srgbClr val="FFFFFF"/>
                </a:solidFill>
                <a:latin typeface="Helvetica"/>
                <a:cs typeface="Helvetica"/>
              </a:rPr>
              <a:t>he </a:t>
            </a:r>
            <a:r>
              <a:rPr lang="en-US" b="1" dirty="0">
                <a:solidFill>
                  <a:srgbClr val="FFFFFF"/>
                </a:solidFill>
                <a:latin typeface="Helvetica"/>
                <a:cs typeface="Helvetica"/>
              </a:rPr>
              <a:t>more dominant the share leader is with regard to market share compared with its top three competitors, the greater are the share leader’s profits. </a:t>
            </a:r>
          </a:p>
        </p:txBody>
      </p:sp>
      <p:pic>
        <p:nvPicPr>
          <p:cNvPr id="2" name="Picture 1" descr="Screen Shot 2012-02-13 at 1.15.27 PM.png"/>
          <p:cNvPicPr>
            <a:picLocks noChangeAspect="1"/>
          </p:cNvPicPr>
          <p:nvPr/>
        </p:nvPicPr>
        <p:blipFill rotWithShape="1">
          <a:blip r:embed="rId5">
            <a:extLst>
              <a:ext uri="{28A0092B-C50C-407E-A947-70E740481C1C}">
                <a14:useLocalDpi xmlns:a14="http://schemas.microsoft.com/office/drawing/2010/main" val="0"/>
              </a:ext>
            </a:extLst>
          </a:blip>
          <a:srcRect l="8380" t="7635" r="3597" b="1708"/>
          <a:stretch/>
        </p:blipFill>
        <p:spPr>
          <a:xfrm>
            <a:off x="366439" y="1102233"/>
            <a:ext cx="5535525" cy="4105414"/>
          </a:xfrm>
          <a:prstGeom prst="rect">
            <a:avLst/>
          </a:prstGeom>
        </p:spPr>
      </p:pic>
      <p:pic>
        <p:nvPicPr>
          <p:cNvPr id="4" name="Picture 3" descr="google_logo_33.jpeg"/>
          <p:cNvPicPr>
            <a:picLocks noChangeAspect="1"/>
          </p:cNvPicPr>
          <p:nvPr/>
        </p:nvPicPr>
        <p:blipFill rotWithShape="1">
          <a:blip r:embed="rId6">
            <a:extLst>
              <a:ext uri="{28A0092B-C50C-407E-A947-70E740481C1C}">
                <a14:useLocalDpi xmlns:a14="http://schemas.microsoft.com/office/drawing/2010/main" val="0"/>
              </a:ext>
            </a:extLst>
          </a:blip>
          <a:srcRect t="23978" b="23058"/>
          <a:stretch/>
        </p:blipFill>
        <p:spPr>
          <a:xfrm>
            <a:off x="6184516" y="1118207"/>
            <a:ext cx="2624013" cy="926514"/>
          </a:xfrm>
          <a:prstGeom prst="rect">
            <a:avLst/>
          </a:prstGeom>
        </p:spPr>
      </p:pic>
      <p:cxnSp>
        <p:nvCxnSpPr>
          <p:cNvPr id="6" name="Straight Connector 5"/>
          <p:cNvCxnSpPr/>
          <p:nvPr/>
        </p:nvCxnSpPr>
        <p:spPr>
          <a:xfrm>
            <a:off x="6070705" y="2164523"/>
            <a:ext cx="2851634"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7" name="Picture 6" descr="ask-lo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7586" y="4318292"/>
            <a:ext cx="1357872" cy="814723"/>
          </a:xfrm>
          <a:prstGeom prst="rect">
            <a:avLst/>
          </a:prstGeom>
        </p:spPr>
      </p:pic>
      <p:pic>
        <p:nvPicPr>
          <p:cNvPr id="8" name="Picture 7" descr="bing-logo.jpeg"/>
          <p:cNvPicPr>
            <a:picLocks noChangeAspect="1"/>
          </p:cNvPicPr>
          <p:nvPr/>
        </p:nvPicPr>
        <p:blipFill rotWithShape="1">
          <a:blip r:embed="rId8">
            <a:extLst>
              <a:ext uri="{28A0092B-C50C-407E-A947-70E740481C1C}">
                <a14:useLocalDpi xmlns:a14="http://schemas.microsoft.com/office/drawing/2010/main" val="0"/>
              </a:ext>
            </a:extLst>
          </a:blip>
          <a:srcRect l="17364" t="26730" r="17733" b="24844"/>
          <a:stretch/>
        </p:blipFill>
        <p:spPr>
          <a:xfrm>
            <a:off x="6327296" y="3288483"/>
            <a:ext cx="2338452" cy="879711"/>
          </a:xfrm>
          <a:prstGeom prst="rect">
            <a:avLst/>
          </a:prstGeom>
        </p:spPr>
      </p:pic>
      <p:pic>
        <p:nvPicPr>
          <p:cNvPr id="9" name="Picture 8" descr="p-18622.png"/>
          <p:cNvPicPr>
            <a:picLocks noChangeAspect="1"/>
          </p:cNvPicPr>
          <p:nvPr/>
        </p:nvPicPr>
        <p:blipFill rotWithShape="1">
          <a:blip r:embed="rId9">
            <a:extLst>
              <a:ext uri="{28A0092B-C50C-407E-A947-70E740481C1C}">
                <a14:useLocalDpi xmlns:a14="http://schemas.microsoft.com/office/drawing/2010/main" val="0"/>
              </a:ext>
            </a:extLst>
          </a:blip>
          <a:srcRect l="4438" t="39780" r="4363" b="39308"/>
          <a:stretch/>
        </p:blipFill>
        <p:spPr>
          <a:xfrm>
            <a:off x="6174546" y="2484799"/>
            <a:ext cx="2643952" cy="606242"/>
          </a:xfrm>
          <a:prstGeom prst="rect">
            <a:avLst/>
          </a:prstGeom>
        </p:spPr>
      </p:pic>
    </p:spTree>
    <p:extLst>
      <p:ext uri="{BB962C8B-B14F-4D97-AF65-F5344CB8AC3E}">
        <p14:creationId xmlns:p14="http://schemas.microsoft.com/office/powerpoint/2010/main" val="34367347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wn Arrow 11"/>
          <p:cNvSpPr/>
          <p:nvPr/>
        </p:nvSpPr>
        <p:spPr>
          <a:xfrm>
            <a:off x="7731504" y="2012776"/>
            <a:ext cx="271584" cy="3434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Product Line Advantage</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5.37 PM.png"/>
          <p:cNvPicPr>
            <a:picLocks noChangeAspect="1"/>
          </p:cNvPicPr>
          <p:nvPr/>
        </p:nvPicPr>
        <p:blipFill rotWithShape="1">
          <a:blip r:embed="rId4">
            <a:extLst>
              <a:ext uri="{28A0092B-C50C-407E-A947-70E740481C1C}">
                <a14:useLocalDpi xmlns:a14="http://schemas.microsoft.com/office/drawing/2010/main" val="0"/>
              </a:ext>
            </a:extLst>
          </a:blip>
          <a:srcRect l="10771" t="7465"/>
          <a:stretch/>
        </p:blipFill>
        <p:spPr>
          <a:xfrm>
            <a:off x="293031" y="1071759"/>
            <a:ext cx="6424684" cy="3679782"/>
          </a:xfrm>
          <a:prstGeom prst="rect">
            <a:avLst/>
          </a:prstGeom>
        </p:spPr>
      </p:pic>
      <p:sp>
        <p:nvSpPr>
          <p:cNvPr id="11" name="TextBox 10"/>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6.3 </a:t>
            </a:r>
            <a:endParaRPr lang="en-US" sz="1250" b="1" dirty="0">
              <a:latin typeface="Helvetica"/>
              <a:cs typeface="Helvetica"/>
            </a:endParaRPr>
          </a:p>
        </p:txBody>
      </p:sp>
      <p:sp>
        <p:nvSpPr>
          <p:cNvPr id="4" name="TextBox 3"/>
          <p:cNvSpPr txBox="1"/>
          <p:nvPr/>
        </p:nvSpPr>
        <p:spPr>
          <a:xfrm>
            <a:off x="309209" y="4916550"/>
            <a:ext cx="6408506" cy="1200329"/>
          </a:xfrm>
          <a:prstGeom prst="rect">
            <a:avLst/>
          </a:prstGeom>
          <a:solidFill>
            <a:schemeClr val="tx1">
              <a:lumMod val="75000"/>
              <a:lumOff val="25000"/>
            </a:schemeClr>
          </a:solidFill>
        </p:spPr>
        <p:txBody>
          <a:bodyPr wrap="square" rtlCol="0">
            <a:spAutoFit/>
          </a:bodyPr>
          <a:lstStyle/>
          <a:p>
            <a:pPr algn="ctr"/>
            <a:r>
              <a:rPr lang="en-US" b="1" dirty="0">
                <a:solidFill>
                  <a:srgbClr val="FFFFFF"/>
                </a:solidFill>
                <a:latin typeface="Helvetica"/>
                <a:cs typeface="Helvetica"/>
              </a:rPr>
              <a:t>A</a:t>
            </a:r>
            <a:r>
              <a:rPr lang="en-US" b="1" dirty="0" smtClean="0">
                <a:solidFill>
                  <a:srgbClr val="FFFFFF"/>
                </a:solidFill>
                <a:latin typeface="Helvetica"/>
                <a:cs typeface="Helvetica"/>
              </a:rPr>
              <a:t> </a:t>
            </a:r>
            <a:r>
              <a:rPr lang="en-US" b="1" dirty="0">
                <a:solidFill>
                  <a:srgbClr val="FFFFFF"/>
                </a:solidFill>
                <a:latin typeface="Helvetica"/>
                <a:cs typeface="Helvetica"/>
              </a:rPr>
              <a:t>broad product line gives a business more prospective customers and the potential to sell more to each </a:t>
            </a:r>
            <a:r>
              <a:rPr lang="en-US" b="1" dirty="0" smtClean="0">
                <a:solidFill>
                  <a:srgbClr val="FFFFFF"/>
                </a:solidFill>
                <a:latin typeface="Helvetica"/>
                <a:cs typeface="Helvetica"/>
              </a:rPr>
              <a:t>customer—translating into </a:t>
            </a:r>
            <a:r>
              <a:rPr lang="en-US" b="1" dirty="0">
                <a:solidFill>
                  <a:srgbClr val="FFFFFF"/>
                </a:solidFill>
                <a:latin typeface="Helvetica"/>
                <a:cs typeface="Helvetica"/>
              </a:rPr>
              <a:t>more sales and higher levels of </a:t>
            </a:r>
            <a:r>
              <a:rPr lang="en-US" b="1" dirty="0" smtClean="0">
                <a:solidFill>
                  <a:srgbClr val="FFFFFF"/>
                </a:solidFill>
                <a:latin typeface="Helvetica"/>
                <a:cs typeface="Helvetica"/>
              </a:rPr>
              <a:t>profitability</a:t>
            </a:r>
            <a:r>
              <a:rPr lang="en-US" b="1" dirty="0">
                <a:solidFill>
                  <a:srgbClr val="FFFFFF"/>
                </a:solidFill>
                <a:latin typeface="Helvetica"/>
                <a:cs typeface="Helvetica"/>
              </a:rPr>
              <a:t>. </a:t>
            </a:r>
            <a:endParaRPr lang="en-US" b="1" dirty="0">
              <a:solidFill>
                <a:srgbClr val="FFFFFF"/>
              </a:solidFill>
              <a:latin typeface="Helvetica"/>
              <a:cs typeface="Helvetica"/>
            </a:endParaRPr>
          </a:p>
        </p:txBody>
      </p:sp>
      <p:pic>
        <p:nvPicPr>
          <p:cNvPr id="5" name="Picture 4" descr="Anheuser-Busch-Logo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3090" y="1060638"/>
            <a:ext cx="1568413" cy="1054213"/>
          </a:xfrm>
          <a:prstGeom prst="rect">
            <a:avLst/>
          </a:prstGeom>
        </p:spPr>
      </p:pic>
      <p:pic>
        <p:nvPicPr>
          <p:cNvPr id="6" name="Picture 5" descr="Bud_Select_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16" y="5084785"/>
            <a:ext cx="1331961" cy="952352"/>
          </a:xfrm>
          <a:prstGeom prst="rect">
            <a:avLst/>
          </a:prstGeom>
        </p:spPr>
      </p:pic>
      <p:pic>
        <p:nvPicPr>
          <p:cNvPr id="7" name="Picture 6" descr="michelob_bavarian_style_wheat_six_pack_decal__78974.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6238" y="2420123"/>
            <a:ext cx="1062116" cy="1107225"/>
          </a:xfrm>
          <a:prstGeom prst="rect">
            <a:avLst/>
          </a:prstGeom>
        </p:spPr>
      </p:pic>
      <p:pic>
        <p:nvPicPr>
          <p:cNvPr id="8" name="Picture 7" descr="calories-in-kirin-beer-21351593.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7216" y="3784867"/>
            <a:ext cx="1280160" cy="976579"/>
          </a:xfrm>
          <a:prstGeom prst="rect">
            <a:avLst/>
          </a:prstGeom>
        </p:spPr>
      </p:pic>
      <p:sp>
        <p:nvSpPr>
          <p:cNvPr id="18" name="TextBox 17"/>
          <p:cNvSpPr txBox="1"/>
          <p:nvPr/>
        </p:nvSpPr>
        <p:spPr>
          <a:xfrm>
            <a:off x="6800137" y="3471439"/>
            <a:ext cx="2134318" cy="338554"/>
          </a:xfrm>
          <a:prstGeom prst="rect">
            <a:avLst/>
          </a:prstGeom>
          <a:noFill/>
        </p:spPr>
        <p:txBody>
          <a:bodyPr wrap="none" rtlCol="0">
            <a:spAutoFit/>
          </a:bodyPr>
          <a:lstStyle/>
          <a:p>
            <a:r>
              <a:rPr lang="en-US" sz="1600" b="1" dirty="0" smtClean="0">
                <a:latin typeface="Helvetica"/>
                <a:cs typeface="Helvetica"/>
              </a:rPr>
              <a:t>Microbrew Segment</a:t>
            </a:r>
            <a:endParaRPr lang="en-US" sz="1600" b="1" dirty="0">
              <a:latin typeface="Helvetica"/>
              <a:cs typeface="Helvetica"/>
            </a:endParaRPr>
          </a:p>
        </p:txBody>
      </p:sp>
      <p:sp>
        <p:nvSpPr>
          <p:cNvPr id="20" name="TextBox 19"/>
          <p:cNvSpPr txBox="1"/>
          <p:nvPr/>
        </p:nvSpPr>
        <p:spPr>
          <a:xfrm>
            <a:off x="7022654" y="4746231"/>
            <a:ext cx="1689285" cy="338554"/>
          </a:xfrm>
          <a:prstGeom prst="rect">
            <a:avLst/>
          </a:prstGeom>
          <a:noFill/>
        </p:spPr>
        <p:txBody>
          <a:bodyPr wrap="none" rtlCol="0">
            <a:spAutoFit/>
          </a:bodyPr>
          <a:lstStyle/>
          <a:p>
            <a:r>
              <a:rPr lang="en-US" sz="1600" b="1" dirty="0" smtClean="0">
                <a:latin typeface="Helvetica"/>
                <a:cs typeface="Helvetica"/>
              </a:rPr>
              <a:t>Import Position</a:t>
            </a:r>
            <a:endParaRPr lang="en-US" sz="1600" b="1" dirty="0">
              <a:latin typeface="Helvetica"/>
              <a:cs typeface="Helvetica"/>
            </a:endParaRPr>
          </a:p>
        </p:txBody>
      </p:sp>
      <p:sp>
        <p:nvSpPr>
          <p:cNvPr id="21" name="TextBox 20"/>
          <p:cNvSpPr txBox="1"/>
          <p:nvPr/>
        </p:nvSpPr>
        <p:spPr>
          <a:xfrm>
            <a:off x="6845973" y="6031715"/>
            <a:ext cx="2042647" cy="338554"/>
          </a:xfrm>
          <a:prstGeom prst="rect">
            <a:avLst/>
          </a:prstGeom>
          <a:noFill/>
        </p:spPr>
        <p:txBody>
          <a:bodyPr wrap="none" rtlCol="0">
            <a:spAutoFit/>
          </a:bodyPr>
          <a:lstStyle/>
          <a:p>
            <a:r>
              <a:rPr lang="en-US" sz="1600" b="1" dirty="0" smtClean="0">
                <a:latin typeface="Helvetica"/>
                <a:cs typeface="Helvetica"/>
              </a:rPr>
              <a:t>Low-Cal, Low-Carb</a:t>
            </a:r>
            <a:endParaRPr lang="en-US" sz="1600" b="1" dirty="0">
              <a:latin typeface="Helvetica"/>
              <a:cs typeface="Helvetica"/>
            </a:endParaRPr>
          </a:p>
        </p:txBody>
      </p:sp>
    </p:spTree>
    <p:extLst>
      <p:ext uri="{BB962C8B-B14F-4D97-AF65-F5344CB8AC3E}">
        <p14:creationId xmlns:p14="http://schemas.microsoft.com/office/powerpoint/2010/main" val="18311360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Channel Advantage</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5.44 PM.png"/>
          <p:cNvPicPr>
            <a:picLocks noChangeAspect="1"/>
          </p:cNvPicPr>
          <p:nvPr/>
        </p:nvPicPr>
        <p:blipFill rotWithShape="1">
          <a:blip r:embed="rId4">
            <a:extLst>
              <a:ext uri="{28A0092B-C50C-407E-A947-70E740481C1C}">
                <a14:useLocalDpi xmlns:a14="http://schemas.microsoft.com/office/drawing/2010/main" val="0"/>
              </a:ext>
            </a:extLst>
          </a:blip>
          <a:srcRect l="23755" t="10485" r="13333"/>
          <a:stretch/>
        </p:blipFill>
        <p:spPr>
          <a:xfrm>
            <a:off x="3144323" y="1129775"/>
            <a:ext cx="5752673" cy="3699239"/>
          </a:xfrm>
          <a:prstGeom prst="rect">
            <a:avLst/>
          </a:prstGeom>
        </p:spPr>
      </p:pic>
      <p:sp>
        <p:nvSpPr>
          <p:cNvPr id="11" name="TextBox 10"/>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6.3 </a:t>
            </a:r>
            <a:endParaRPr lang="en-US" sz="1250" b="1" dirty="0">
              <a:latin typeface="Helvetica"/>
              <a:cs typeface="Helvetica"/>
            </a:endParaRPr>
          </a:p>
        </p:txBody>
      </p:sp>
      <p:sp>
        <p:nvSpPr>
          <p:cNvPr id="4" name="TextBox 3"/>
          <p:cNvSpPr txBox="1"/>
          <p:nvPr/>
        </p:nvSpPr>
        <p:spPr>
          <a:xfrm>
            <a:off x="3152570" y="4977173"/>
            <a:ext cx="5752673" cy="1384995"/>
          </a:xfrm>
          <a:prstGeom prst="rect">
            <a:avLst/>
          </a:prstGeom>
          <a:solidFill>
            <a:srgbClr val="404040"/>
          </a:solidFill>
        </p:spPr>
        <p:txBody>
          <a:bodyPr wrap="square" rtlCol="0">
            <a:spAutoFit/>
          </a:bodyPr>
          <a:lstStyle/>
          <a:p>
            <a:pPr algn="ctr"/>
            <a:r>
              <a:rPr lang="en-US" sz="2100" b="1" dirty="0">
                <a:solidFill>
                  <a:srgbClr val="FFFFFF"/>
                </a:solidFill>
                <a:latin typeface="Helvetica"/>
                <a:cs typeface="Helvetica"/>
              </a:rPr>
              <a:t>A</a:t>
            </a:r>
            <a:r>
              <a:rPr lang="en-US" sz="2100" b="1" dirty="0" smtClean="0">
                <a:solidFill>
                  <a:srgbClr val="FFFFFF"/>
                </a:solidFill>
                <a:latin typeface="Helvetica"/>
                <a:cs typeface="Helvetica"/>
              </a:rPr>
              <a:t> </a:t>
            </a:r>
            <a:r>
              <a:rPr lang="en-US" sz="2100" b="1" dirty="0">
                <a:solidFill>
                  <a:srgbClr val="FFFFFF"/>
                </a:solidFill>
                <a:latin typeface="Helvetica"/>
                <a:cs typeface="Helvetica"/>
              </a:rPr>
              <a:t>business that has exclusive access to </a:t>
            </a:r>
            <a:r>
              <a:rPr lang="en-US" sz="2100" b="1" dirty="0" smtClean="0">
                <a:solidFill>
                  <a:srgbClr val="FFFFFF"/>
                </a:solidFill>
                <a:latin typeface="Helvetica"/>
                <a:cs typeface="Helvetica"/>
              </a:rPr>
              <a:t>distributors </a:t>
            </a:r>
            <a:r>
              <a:rPr lang="en-US" sz="2100" b="1" dirty="0">
                <a:solidFill>
                  <a:srgbClr val="FFFFFF"/>
                </a:solidFill>
                <a:latin typeface="Helvetica"/>
                <a:cs typeface="Helvetica"/>
              </a:rPr>
              <a:t>can control channels in a given market and, to some degree, can control market access. </a:t>
            </a:r>
          </a:p>
        </p:txBody>
      </p:sp>
      <p:pic>
        <p:nvPicPr>
          <p:cNvPr id="6" name="Picture 5" descr="distributi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166" y="1146269"/>
            <a:ext cx="2743200" cy="2148840"/>
          </a:xfrm>
          <a:prstGeom prst="rect">
            <a:avLst/>
          </a:prstGeom>
        </p:spPr>
      </p:pic>
      <p:pic>
        <p:nvPicPr>
          <p:cNvPr id="8" name="Picture 7" descr="Warehousing-and-distributi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 y="3416099"/>
            <a:ext cx="2743200" cy="2908300"/>
          </a:xfrm>
          <a:prstGeom prst="rect">
            <a:avLst/>
          </a:prstGeom>
        </p:spPr>
      </p:pic>
    </p:spTree>
    <p:extLst>
      <p:ext uri="{BB962C8B-B14F-4D97-AF65-F5344CB8AC3E}">
        <p14:creationId xmlns:p14="http://schemas.microsoft.com/office/powerpoint/2010/main" val="8864017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08279" y="-49671"/>
            <a:ext cx="4727442"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Strategy Based on Knowledge Advantage</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5.52 PM.png"/>
          <p:cNvPicPr>
            <a:picLocks noChangeAspect="1"/>
          </p:cNvPicPr>
          <p:nvPr/>
        </p:nvPicPr>
        <p:blipFill rotWithShape="1">
          <a:blip r:embed="rId4">
            <a:extLst>
              <a:ext uri="{28A0092B-C50C-407E-A947-70E740481C1C}">
                <a14:useLocalDpi xmlns:a14="http://schemas.microsoft.com/office/drawing/2010/main" val="0"/>
              </a:ext>
            </a:extLst>
          </a:blip>
          <a:srcRect l="15180" t="9597" r="4790" b="4705"/>
          <a:stretch/>
        </p:blipFill>
        <p:spPr>
          <a:xfrm>
            <a:off x="1293768" y="1030811"/>
            <a:ext cx="6556465" cy="4477588"/>
          </a:xfrm>
          <a:prstGeom prst="rect">
            <a:avLst/>
          </a:prstGeom>
        </p:spPr>
      </p:pic>
      <p:sp>
        <p:nvSpPr>
          <p:cNvPr id="10" name="TextBox 9"/>
          <p:cNvSpPr txBox="1"/>
          <p:nvPr/>
        </p:nvSpPr>
        <p:spPr>
          <a:xfrm>
            <a:off x="202795" y="5632274"/>
            <a:ext cx="8753583" cy="707886"/>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sz="2000" dirty="0">
                <a:solidFill>
                  <a:schemeClr val="bg1"/>
                </a:solidFill>
                <a:latin typeface="Helvetica"/>
                <a:cs typeface="Helvetica"/>
              </a:rPr>
              <a:t>A business with </a:t>
            </a:r>
            <a:r>
              <a:rPr lang="en-US" sz="2000" b="1" dirty="0">
                <a:solidFill>
                  <a:schemeClr val="bg1"/>
                </a:solidFill>
                <a:latin typeface="Helvetica"/>
                <a:cs typeface="Helvetica"/>
              </a:rPr>
              <a:t>excellent customer </a:t>
            </a:r>
            <a:r>
              <a:rPr lang="en-US" sz="2000" dirty="0">
                <a:solidFill>
                  <a:schemeClr val="bg1"/>
                </a:solidFill>
                <a:latin typeface="Helvetica"/>
                <a:cs typeface="Helvetica"/>
              </a:rPr>
              <a:t>knowledge but </a:t>
            </a:r>
            <a:r>
              <a:rPr lang="en-US" sz="2000" b="1" dirty="0">
                <a:solidFill>
                  <a:schemeClr val="bg1"/>
                </a:solidFill>
                <a:latin typeface="Helvetica"/>
                <a:cs typeface="Helvetica"/>
              </a:rPr>
              <a:t>limited </a:t>
            </a:r>
            <a:r>
              <a:rPr lang="en-US" sz="2000" b="1" dirty="0" smtClean="0">
                <a:solidFill>
                  <a:schemeClr val="bg1"/>
                </a:solidFill>
                <a:latin typeface="Helvetica"/>
                <a:cs typeface="Helvetica"/>
              </a:rPr>
              <a:t>competitor </a:t>
            </a:r>
            <a:r>
              <a:rPr lang="en-US" sz="2000" dirty="0">
                <a:solidFill>
                  <a:schemeClr val="bg1"/>
                </a:solidFill>
                <a:latin typeface="Helvetica"/>
                <a:cs typeface="Helvetica"/>
              </a:rPr>
              <a:t>knowledge will likely </a:t>
            </a:r>
            <a:r>
              <a:rPr lang="en-US" sz="2000" b="1" dirty="0">
                <a:solidFill>
                  <a:schemeClr val="bg1"/>
                </a:solidFill>
                <a:latin typeface="Helvetica"/>
                <a:cs typeface="Helvetica"/>
              </a:rPr>
              <a:t>overreact</a:t>
            </a:r>
            <a:r>
              <a:rPr lang="en-US" sz="2000" dirty="0">
                <a:solidFill>
                  <a:schemeClr val="bg1"/>
                </a:solidFill>
                <a:latin typeface="Helvetica"/>
                <a:cs typeface="Helvetica"/>
              </a:rPr>
              <a:t> to customer demands. </a:t>
            </a:r>
          </a:p>
        </p:txBody>
      </p:sp>
    </p:spTree>
    <p:extLst>
      <p:ext uri="{BB962C8B-B14F-4D97-AF65-F5344CB8AC3E}">
        <p14:creationId xmlns:p14="http://schemas.microsoft.com/office/powerpoint/2010/main" val="2772061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90475" y="-52775"/>
            <a:ext cx="476305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Perceptions of </a:t>
            </a:r>
            <a:r>
              <a:rPr lang="en-US" sz="2400" b="1" dirty="0" err="1" smtClean="0">
                <a:solidFill>
                  <a:schemeClr val="bg1"/>
                </a:solidFill>
                <a:latin typeface="Helvetica"/>
                <a:cs typeface="Helvetica"/>
              </a:rPr>
              <a:t>Interbrand</a:t>
            </a:r>
            <a:r>
              <a:rPr lang="en-US" sz="2400" b="1" dirty="0" smtClean="0">
                <a:solidFill>
                  <a:schemeClr val="bg1"/>
                </a:solidFill>
                <a:latin typeface="Helvetica"/>
                <a:cs typeface="Helvetica"/>
              </a:rPr>
              <a:t> Differentiation</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7.06 PM.png"/>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957" t="3989" r="6732" b="30275"/>
          <a:stretch/>
        </p:blipFill>
        <p:spPr>
          <a:xfrm>
            <a:off x="4133772" y="1184563"/>
            <a:ext cx="4774996" cy="5054616"/>
          </a:xfrm>
          <a:prstGeom prst="rect">
            <a:avLst/>
          </a:prstGeom>
        </p:spPr>
      </p:pic>
      <p:pic>
        <p:nvPicPr>
          <p:cNvPr id="10" name="Picture 9" descr="Screen Shot 2012-02-13 at 1.17.06 PM.png"/>
          <p:cNvPicPr>
            <a:picLocks noChangeAspect="1"/>
          </p:cNvPicPr>
          <p:nvPr/>
        </p:nvPicPr>
        <p:blipFill rotWithShape="1">
          <a:blip r:embed="rId4">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6130" t="69906" r="7558" b="719"/>
          <a:stretch/>
        </p:blipFill>
        <p:spPr>
          <a:xfrm>
            <a:off x="305920" y="1193834"/>
            <a:ext cx="3643232" cy="1641807"/>
          </a:xfrm>
          <a:prstGeom prst="rect">
            <a:avLst/>
          </a:prstGeom>
        </p:spPr>
      </p:pic>
      <p:sp>
        <p:nvSpPr>
          <p:cNvPr id="11" name="TextBox 10"/>
          <p:cNvSpPr txBox="1"/>
          <p:nvPr/>
        </p:nvSpPr>
        <p:spPr>
          <a:xfrm>
            <a:off x="305920" y="2992839"/>
            <a:ext cx="3643232" cy="3231654"/>
          </a:xfrm>
          <a:prstGeom prst="rect">
            <a:avLst/>
          </a:prstGeom>
          <a:solidFill>
            <a:schemeClr val="tx1">
              <a:lumMod val="75000"/>
              <a:lumOff val="25000"/>
            </a:schemeClr>
          </a:solidFill>
        </p:spPr>
        <p:txBody>
          <a:bodyPr wrap="square" rtlCol="0">
            <a:spAutoFit/>
          </a:bodyPr>
          <a:lstStyle/>
          <a:p>
            <a:pPr marL="115888" indent="-115888">
              <a:tabLst>
                <a:tab pos="3314700" algn="l"/>
              </a:tabLst>
            </a:pPr>
            <a:endParaRPr lang="en-US" sz="2000" b="1" dirty="0">
              <a:solidFill>
                <a:schemeClr val="bg1"/>
              </a:solidFill>
              <a:latin typeface="Helvetica"/>
              <a:cs typeface="Helvetica"/>
            </a:endParaRPr>
          </a:p>
          <a:p>
            <a:pPr marL="57150" indent="-57150">
              <a:tabLst>
                <a:tab pos="3314700" algn="l"/>
              </a:tabLst>
            </a:pPr>
            <a:r>
              <a:rPr lang="en-US" sz="2050" dirty="0" smtClean="0">
                <a:solidFill>
                  <a:srgbClr val="FFFFFF"/>
                </a:solidFill>
                <a:latin typeface="Helvetica"/>
                <a:cs typeface="Helvetica"/>
              </a:rPr>
              <a:t> </a:t>
            </a:r>
            <a:r>
              <a:rPr lang="en-US" sz="2050" b="1" dirty="0" smtClean="0">
                <a:solidFill>
                  <a:srgbClr val="FFFFFF"/>
                </a:solidFill>
                <a:latin typeface="Helvetica"/>
                <a:cs typeface="Helvetica"/>
              </a:rPr>
              <a:t>A </a:t>
            </a:r>
            <a:r>
              <a:rPr lang="en-US" sz="2050" b="1" dirty="0">
                <a:solidFill>
                  <a:srgbClr val="FFFFFF"/>
                </a:solidFill>
                <a:latin typeface="Helvetica"/>
                <a:cs typeface="Helvetica"/>
              </a:rPr>
              <a:t>business can use a variety of multidimensional scaling programs to create a </a:t>
            </a:r>
            <a:r>
              <a:rPr lang="en-US" sz="2050" b="1" dirty="0" smtClean="0">
                <a:solidFill>
                  <a:srgbClr val="FFFFFF"/>
                </a:solidFill>
                <a:latin typeface="Helvetica"/>
                <a:cs typeface="Helvetica"/>
              </a:rPr>
              <a:t>perceptual </a:t>
            </a:r>
            <a:r>
              <a:rPr lang="en-US" sz="2050" b="1" dirty="0">
                <a:solidFill>
                  <a:srgbClr val="FFFFFF"/>
                </a:solidFill>
                <a:latin typeface="Helvetica"/>
                <a:cs typeface="Helvetica"/>
              </a:rPr>
              <a:t>map</a:t>
            </a:r>
            <a:r>
              <a:rPr lang="en-US" sz="2050" b="1" dirty="0" smtClean="0">
                <a:solidFill>
                  <a:srgbClr val="FFFFFF"/>
                </a:solidFill>
                <a:latin typeface="Helvetica"/>
                <a:cs typeface="Helvetica"/>
              </a:rPr>
              <a:t>, such </a:t>
            </a:r>
            <a:r>
              <a:rPr lang="en-US" sz="2050" b="1" dirty="0">
                <a:solidFill>
                  <a:srgbClr val="FFFFFF"/>
                </a:solidFill>
                <a:latin typeface="Helvetica"/>
                <a:cs typeface="Helvetica"/>
              </a:rPr>
              <a:t>as the one </a:t>
            </a:r>
            <a:r>
              <a:rPr lang="en-US" sz="2050" b="1" dirty="0" smtClean="0">
                <a:solidFill>
                  <a:srgbClr val="FFFFFF"/>
                </a:solidFill>
                <a:latin typeface="Helvetica"/>
                <a:cs typeface="Helvetica"/>
              </a:rPr>
              <a:t>shown above. </a:t>
            </a:r>
            <a:r>
              <a:rPr lang="en-US" sz="2050" b="1" dirty="0">
                <a:solidFill>
                  <a:srgbClr val="FFFFFF"/>
                </a:solidFill>
                <a:latin typeface="Helvetica"/>
                <a:cs typeface="Helvetica"/>
              </a:rPr>
              <a:t>In this example, </a:t>
            </a:r>
            <a:r>
              <a:rPr lang="en-US" sz="2050" b="1" dirty="0" err="1">
                <a:solidFill>
                  <a:srgbClr val="FFFFFF"/>
                </a:solidFill>
                <a:latin typeface="Helvetica"/>
                <a:cs typeface="Helvetica"/>
              </a:rPr>
              <a:t>interbrand</a:t>
            </a:r>
            <a:r>
              <a:rPr lang="en-US" sz="2050" b="1" dirty="0">
                <a:solidFill>
                  <a:srgbClr val="FFFFFF"/>
                </a:solidFill>
                <a:latin typeface="Helvetica"/>
                <a:cs typeface="Helvetica"/>
              </a:rPr>
              <a:t> differentiation is graphed in two dimensions. </a:t>
            </a:r>
            <a:endParaRPr lang="en-US" sz="2050" b="1" dirty="0">
              <a:solidFill>
                <a:schemeClr val="bg1"/>
              </a:solidFill>
              <a:latin typeface="Helvetica"/>
              <a:cs typeface="Helvetica"/>
            </a:endParaRPr>
          </a:p>
          <a:p>
            <a:pPr marL="115888" indent="-115888">
              <a:tabLst>
                <a:tab pos="3314700" algn="l"/>
              </a:tabLst>
            </a:pPr>
            <a:endParaRPr lang="en-US" sz="2000" dirty="0">
              <a:solidFill>
                <a:srgbClr val="FFFFFF"/>
              </a:solidFill>
              <a:latin typeface="Helvetica"/>
              <a:cs typeface="Helvetica"/>
            </a:endParaRPr>
          </a:p>
        </p:txBody>
      </p:sp>
    </p:spTree>
    <p:extLst>
      <p:ext uri="{BB962C8B-B14F-4D97-AF65-F5344CB8AC3E}">
        <p14:creationId xmlns:p14="http://schemas.microsoft.com/office/powerpoint/2010/main" val="38151630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28800" y="1676400"/>
            <a:ext cx="5486400" cy="2062103"/>
          </a:xfrm>
          <a:prstGeom prst="rect">
            <a:avLst/>
          </a:prstGeom>
          <a:solidFill>
            <a:schemeClr val="tx1">
              <a:lumMod val="75000"/>
              <a:lumOff val="25000"/>
            </a:schemeClr>
          </a:solidFill>
        </p:spPr>
        <p:txBody>
          <a:bodyPr wrap="square" rtlCol="0">
            <a:spAutoFit/>
          </a:bodyPr>
          <a:lstStyle/>
          <a:p>
            <a:pPr algn="ctr"/>
            <a:endParaRPr lang="en-US" sz="3200" b="1" dirty="0" smtClean="0">
              <a:solidFill>
                <a:schemeClr val="bg1"/>
              </a:solidFill>
              <a:latin typeface="Helvetica"/>
              <a:cs typeface="Helvetica"/>
            </a:endParaRPr>
          </a:p>
          <a:p>
            <a:pPr algn="ctr"/>
            <a:r>
              <a:rPr lang="en-US" sz="3200" b="1" dirty="0" smtClean="0">
                <a:solidFill>
                  <a:schemeClr val="bg1"/>
                </a:solidFill>
                <a:latin typeface="Helvetica"/>
                <a:cs typeface="Helvetica"/>
              </a:rPr>
              <a:t>Discovering Sources of Competitive Advantage</a:t>
            </a:r>
          </a:p>
          <a:p>
            <a:r>
              <a:rPr lang="en-US" sz="32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6</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613355" y="4191000"/>
            <a:ext cx="7917291" cy="1938992"/>
          </a:xfrm>
          <a:prstGeom prst="rect">
            <a:avLst/>
          </a:prstGeom>
          <a:noFill/>
        </p:spPr>
        <p:txBody>
          <a:bodyPr wrap="square" rtlCol="0">
            <a:spAutoFit/>
          </a:bodyPr>
          <a:lstStyle/>
          <a:p>
            <a:pPr algn="ctr"/>
            <a:r>
              <a:rPr lang="en-US" sz="2400" dirty="0" smtClean="0">
                <a:latin typeface="Helvetica"/>
                <a:cs typeface="Helvetica"/>
              </a:rPr>
              <a:t>In this section we will look at how </a:t>
            </a:r>
            <a:r>
              <a:rPr lang="en-US" sz="2400" dirty="0" smtClean="0">
                <a:latin typeface="Helvetica"/>
                <a:cs typeface="Helvetica"/>
              </a:rPr>
              <a:t>a </a:t>
            </a:r>
            <a:r>
              <a:rPr lang="en-US" sz="2400" dirty="0">
                <a:latin typeface="Helvetica"/>
                <a:cs typeface="Helvetica"/>
              </a:rPr>
              <a:t>competitive advantage requires that (1) the area of relative advantage be meaningful to target customers, and (2) the relative advantage be sustainable (not easily copied by competitors). </a:t>
            </a:r>
          </a:p>
        </p:txBody>
      </p:sp>
      <p:sp>
        <p:nvSpPr>
          <p:cNvPr id="11" name="TextBox 10"/>
          <p:cNvSpPr txBox="1"/>
          <p:nvPr/>
        </p:nvSpPr>
        <p:spPr>
          <a:xfrm>
            <a:off x="2333960" y="-35903"/>
            <a:ext cx="4476080" cy="861774"/>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Position &amp; Sources of Advantage</a:t>
            </a:r>
            <a:endParaRPr lang="en-US" sz="2400" b="1" dirty="0">
              <a:solidFill>
                <a:schemeClr val="bg1"/>
              </a:solidFill>
              <a:latin typeface="Helvetica"/>
              <a:cs typeface="Helvetica"/>
            </a:endParaRPr>
          </a:p>
        </p:txBody>
      </p:sp>
    </p:spTree>
    <p:extLst>
      <p:ext uri="{BB962C8B-B14F-4D97-AF65-F5344CB8AC3E}">
        <p14:creationId xmlns:p14="http://schemas.microsoft.com/office/powerpoint/2010/main" val="17567565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40515" y="1453311"/>
            <a:ext cx="6262970" cy="2308324"/>
          </a:xfrm>
          <a:prstGeom prst="rect">
            <a:avLst/>
          </a:prstGeom>
          <a:solidFill>
            <a:schemeClr val="tx1">
              <a:lumMod val="75000"/>
              <a:lumOff val="25000"/>
            </a:schemeClr>
          </a:solidFill>
        </p:spPr>
        <p:txBody>
          <a:bodyPr wrap="square" rtlCol="0">
            <a:spAutoFit/>
          </a:bodyPr>
          <a:lstStyle/>
          <a:p>
            <a:pPr algn="ctr"/>
            <a:endParaRPr lang="en-US" sz="2400" b="1" dirty="0" smtClean="0">
              <a:solidFill>
                <a:schemeClr val="bg1"/>
              </a:solidFill>
              <a:latin typeface="Arial" pitchFamily="34" charset="0"/>
              <a:cs typeface="Arial" pitchFamily="34" charset="0"/>
            </a:endParaRPr>
          </a:p>
          <a:p>
            <a:pPr algn="ctr"/>
            <a:r>
              <a:rPr lang="en-US" sz="3200" b="1" dirty="0" smtClean="0">
                <a:solidFill>
                  <a:schemeClr val="bg1"/>
                </a:solidFill>
                <a:latin typeface="Arial" pitchFamily="34" charset="0"/>
                <a:cs typeface="Arial" pitchFamily="34" charset="0"/>
              </a:rPr>
              <a:t>Understanding </a:t>
            </a:r>
            <a:r>
              <a:rPr lang="en-US" sz="3200" b="1" dirty="0">
                <a:solidFill>
                  <a:schemeClr val="bg1"/>
                </a:solidFill>
                <a:latin typeface="Arial" pitchFamily="34" charset="0"/>
                <a:cs typeface="Arial" pitchFamily="34" charset="0"/>
              </a:rPr>
              <a:t>Competitive Advantage, Customer Value, and Profitability</a:t>
            </a:r>
            <a:br>
              <a:rPr lang="en-US" sz="3200" b="1" dirty="0">
                <a:solidFill>
                  <a:schemeClr val="bg1"/>
                </a:solidFill>
                <a:latin typeface="Arial" pitchFamily="34" charset="0"/>
                <a:cs typeface="Arial" pitchFamily="34" charset="0"/>
              </a:rPr>
            </a:br>
            <a:endParaRPr lang="en-US" sz="2400" b="1" dirty="0" smtClean="0">
              <a:solidFill>
                <a:schemeClr val="bg1"/>
              </a:solidFill>
              <a:latin typeface="Helvetica"/>
              <a:cs typeface="Helvetica"/>
            </a:endParaRP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6</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858546" y="4182419"/>
            <a:ext cx="7426908" cy="1938992"/>
          </a:xfrm>
          <a:prstGeom prst="rect">
            <a:avLst/>
          </a:prstGeom>
          <a:noFill/>
        </p:spPr>
        <p:txBody>
          <a:bodyPr wrap="square" rtlCol="0">
            <a:spAutoFit/>
          </a:bodyPr>
          <a:lstStyle/>
          <a:p>
            <a:pPr algn="ctr"/>
            <a:r>
              <a:rPr lang="en-US" sz="2400" dirty="0" smtClean="0">
                <a:latin typeface="Helvetica"/>
                <a:cs typeface="Helvetica"/>
              </a:rPr>
              <a:t>In this section we will look at how </a:t>
            </a:r>
            <a:r>
              <a:rPr lang="en-US" sz="2400" dirty="0">
                <a:latin typeface="Helvetica"/>
                <a:cs typeface="Helvetica"/>
              </a:rPr>
              <a:t>a</a:t>
            </a:r>
            <a:r>
              <a:rPr lang="en-US" sz="2400" dirty="0" smtClean="0">
                <a:latin typeface="Helvetica"/>
                <a:cs typeface="Helvetica"/>
              </a:rPr>
              <a:t> </a:t>
            </a:r>
            <a:r>
              <a:rPr lang="en-US" sz="2400" dirty="0">
                <a:latin typeface="Helvetica"/>
                <a:cs typeface="Helvetica"/>
              </a:rPr>
              <a:t>competitive advantage results in some level of superior customer value based on a customer’s preference for performance benefits, the cost of the purchase, and the ease of the purchase. </a:t>
            </a:r>
          </a:p>
        </p:txBody>
      </p:sp>
      <p:sp>
        <p:nvSpPr>
          <p:cNvPr id="11" name="TextBox 10"/>
          <p:cNvSpPr txBox="1"/>
          <p:nvPr/>
        </p:nvSpPr>
        <p:spPr>
          <a:xfrm>
            <a:off x="2333960" y="-35903"/>
            <a:ext cx="4476080" cy="861774"/>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Position &amp; Sources of Advantage</a:t>
            </a:r>
            <a:endParaRPr lang="en-US" sz="2400" b="1" dirty="0">
              <a:solidFill>
                <a:schemeClr val="bg1"/>
              </a:solidFill>
              <a:latin typeface="Helvetica"/>
              <a:cs typeface="Helvetica"/>
            </a:endParaRPr>
          </a:p>
        </p:txBody>
      </p:sp>
    </p:spTree>
    <p:extLst>
      <p:ext uri="{BB962C8B-B14F-4D97-AF65-F5344CB8AC3E}">
        <p14:creationId xmlns:p14="http://schemas.microsoft.com/office/powerpoint/2010/main" val="17567565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66012"/>
            <a:ext cx="6705600" cy="461665"/>
          </a:xfrm>
          <a:prstGeom prst="rect">
            <a:avLst/>
          </a:prstGeom>
          <a:noFill/>
        </p:spPr>
        <p:txBody>
          <a:bodyPr wrap="square" rtlCol="0">
            <a:spAutoFit/>
          </a:bodyPr>
          <a:lstStyle/>
          <a:p>
            <a:pPr algn="ctr"/>
            <a:r>
              <a:rPr lang="en-US" sz="2400" b="1" dirty="0" smtClean="0">
                <a:solidFill>
                  <a:schemeClr val="bg1"/>
                </a:solidFill>
                <a:latin typeface="Helvetica"/>
                <a:cs typeface="Helvetica"/>
              </a:rPr>
              <a:t>Knowing When a Competitor is in Trouble</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7.21 PM.png"/>
          <p:cNvPicPr>
            <a:picLocks noChangeAspect="1"/>
          </p:cNvPicPr>
          <p:nvPr/>
        </p:nvPicPr>
        <p:blipFill rotWithShape="1">
          <a:blip r:embed="rId4">
            <a:extLst>
              <a:ext uri="{28A0092B-C50C-407E-A947-70E740481C1C}">
                <a14:useLocalDpi xmlns:a14="http://schemas.microsoft.com/office/drawing/2010/main" val="0"/>
              </a:ext>
            </a:extLst>
          </a:blip>
          <a:srcRect l="10156" t="6184"/>
          <a:stretch/>
        </p:blipFill>
        <p:spPr>
          <a:xfrm>
            <a:off x="941303" y="981229"/>
            <a:ext cx="7261395" cy="5485116"/>
          </a:xfrm>
          <a:prstGeom prst="rect">
            <a:avLst/>
          </a:prstGeom>
        </p:spPr>
      </p:pic>
    </p:spTree>
    <p:extLst>
      <p:ext uri="{BB962C8B-B14F-4D97-AF65-F5344CB8AC3E}">
        <p14:creationId xmlns:p14="http://schemas.microsoft.com/office/powerpoint/2010/main" val="3114033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Competitor Analysis</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7.40 PM.png"/>
          <p:cNvPicPr>
            <a:picLocks noChangeAspect="1"/>
          </p:cNvPicPr>
          <p:nvPr/>
        </p:nvPicPr>
        <p:blipFill rotWithShape="1">
          <a:blip r:embed="rId4">
            <a:extLst>
              <a:ext uri="{28A0092B-C50C-407E-A947-70E740481C1C}">
                <a14:useLocalDpi xmlns:a14="http://schemas.microsoft.com/office/drawing/2010/main" val="0"/>
              </a:ext>
            </a:extLst>
          </a:blip>
          <a:srcRect t="15741"/>
          <a:stretch/>
        </p:blipFill>
        <p:spPr>
          <a:xfrm>
            <a:off x="633471" y="994713"/>
            <a:ext cx="7877058" cy="3272599"/>
          </a:xfrm>
          <a:prstGeom prst="rect">
            <a:avLst/>
          </a:prstGeom>
        </p:spPr>
      </p:pic>
      <p:pic>
        <p:nvPicPr>
          <p:cNvPr id="8" name="Picture 7" descr="about_southwest_southwest_difference.jpeg"/>
          <p:cNvPicPr>
            <a:picLocks noChangeAspect="1"/>
          </p:cNvPicPr>
          <p:nvPr/>
        </p:nvPicPr>
        <p:blipFill rotWithShape="1">
          <a:blip r:embed="rId5">
            <a:extLst>
              <a:ext uri="{28A0092B-C50C-407E-A947-70E740481C1C}">
                <a14:useLocalDpi xmlns:a14="http://schemas.microsoft.com/office/drawing/2010/main" val="0"/>
              </a:ext>
            </a:extLst>
          </a:blip>
          <a:srcRect t="3903" b="10072"/>
          <a:stretch/>
        </p:blipFill>
        <p:spPr>
          <a:xfrm>
            <a:off x="656772" y="4356866"/>
            <a:ext cx="7830456" cy="2075403"/>
          </a:xfrm>
          <a:prstGeom prst="rect">
            <a:avLst/>
          </a:prstGeom>
        </p:spPr>
      </p:pic>
    </p:spTree>
    <p:extLst>
      <p:ext uri="{BB962C8B-B14F-4D97-AF65-F5344CB8AC3E}">
        <p14:creationId xmlns:p14="http://schemas.microsoft.com/office/powerpoint/2010/main" val="30545758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0347" y="166012"/>
            <a:ext cx="6923307" cy="461665"/>
          </a:xfrm>
          <a:prstGeom prst="rect">
            <a:avLst/>
          </a:prstGeom>
          <a:noFill/>
        </p:spPr>
        <p:txBody>
          <a:bodyPr wrap="square" rtlCol="0">
            <a:spAutoFit/>
          </a:bodyPr>
          <a:lstStyle/>
          <a:p>
            <a:pPr algn="ctr"/>
            <a:r>
              <a:rPr lang="en-US" sz="2400" b="1" dirty="0" smtClean="0">
                <a:solidFill>
                  <a:schemeClr val="bg1"/>
                </a:solidFill>
                <a:latin typeface="Helvetica"/>
                <a:cs typeface="Helvetica"/>
              </a:rPr>
              <a:t>Marketing Profitability vs. Operating Income</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7.49 PM.png"/>
          <p:cNvPicPr>
            <a:picLocks noChangeAspect="1"/>
          </p:cNvPicPr>
          <p:nvPr/>
        </p:nvPicPr>
        <p:blipFill rotWithShape="1">
          <a:blip r:embed="rId4">
            <a:extLst>
              <a:ext uri="{28A0092B-C50C-407E-A947-70E740481C1C}">
                <a14:useLocalDpi xmlns:a14="http://schemas.microsoft.com/office/drawing/2010/main" val="0"/>
              </a:ext>
            </a:extLst>
          </a:blip>
          <a:srcRect l="13666" t="10294" r="5513" b="3595"/>
          <a:stretch/>
        </p:blipFill>
        <p:spPr>
          <a:xfrm>
            <a:off x="202913" y="1037840"/>
            <a:ext cx="3871245" cy="2871645"/>
          </a:xfrm>
          <a:prstGeom prst="rect">
            <a:avLst/>
          </a:prstGeom>
        </p:spPr>
      </p:pic>
      <p:pic>
        <p:nvPicPr>
          <p:cNvPr id="11" name="Picture 10" descr="Screen Shot 2012-02-13 at 1.18.0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28" y="3940702"/>
            <a:ext cx="3874230" cy="2456342"/>
          </a:xfrm>
          <a:prstGeom prst="rect">
            <a:avLst/>
          </a:prstGeom>
        </p:spPr>
      </p:pic>
      <p:sp>
        <p:nvSpPr>
          <p:cNvPr id="12" name="TextBox 11"/>
          <p:cNvSpPr txBox="1"/>
          <p:nvPr/>
        </p:nvSpPr>
        <p:spPr>
          <a:xfrm>
            <a:off x="4194884" y="1037840"/>
            <a:ext cx="4779398" cy="2677656"/>
          </a:xfrm>
          <a:prstGeom prst="rect">
            <a:avLst/>
          </a:prstGeom>
          <a:solidFill>
            <a:schemeClr val="tx1">
              <a:lumMod val="75000"/>
              <a:lumOff val="25000"/>
            </a:schemeClr>
          </a:solidFill>
        </p:spPr>
        <p:txBody>
          <a:bodyPr wrap="square" rtlCol="0">
            <a:spAutoFit/>
          </a:bodyPr>
          <a:lstStyle/>
          <a:p>
            <a:pPr marL="115888" indent="-115888"/>
            <a:r>
              <a:rPr lang="en-US" sz="2400" dirty="0" smtClean="0">
                <a:solidFill>
                  <a:schemeClr val="bg1"/>
                </a:solidFill>
                <a:latin typeface="Helvetica"/>
                <a:cs typeface="Helvetica"/>
              </a:rPr>
              <a:t> The </a:t>
            </a:r>
            <a:r>
              <a:rPr lang="en-US" sz="2400" dirty="0">
                <a:solidFill>
                  <a:schemeClr val="bg1"/>
                </a:solidFill>
                <a:latin typeface="Helvetica"/>
                <a:cs typeface="Helvetica"/>
              </a:rPr>
              <a:t>averages for the five airlines are well below the averages and median performances for operating income, marketing return on sales, and marketing return on investment for the 200 Fortune 500 companies. </a:t>
            </a:r>
          </a:p>
        </p:txBody>
      </p:sp>
      <p:pic>
        <p:nvPicPr>
          <p:cNvPr id="4" name="Picture 3" descr="germany-iceland-volcano-b03eea1c76878baa_large.jpeg"/>
          <p:cNvPicPr>
            <a:picLocks noChangeAspect="1"/>
          </p:cNvPicPr>
          <p:nvPr/>
        </p:nvPicPr>
        <p:blipFill rotWithShape="1">
          <a:blip r:embed="rId6">
            <a:alphaModFix amt="73000"/>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b="24894"/>
          <a:stretch/>
        </p:blipFill>
        <p:spPr>
          <a:xfrm>
            <a:off x="4194884" y="3796264"/>
            <a:ext cx="4779397" cy="2600780"/>
          </a:xfrm>
          <a:prstGeom prst="rect">
            <a:avLst/>
          </a:prstGeom>
        </p:spPr>
      </p:pic>
    </p:spTree>
    <p:extLst>
      <p:ext uri="{BB962C8B-B14F-4D97-AF65-F5344CB8AC3E}">
        <p14:creationId xmlns:p14="http://schemas.microsoft.com/office/powerpoint/2010/main" val="16783012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Competitor Analysis</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8.07 PM.png"/>
          <p:cNvPicPr>
            <a:picLocks noChangeAspect="1"/>
          </p:cNvPicPr>
          <p:nvPr/>
        </p:nvPicPr>
        <p:blipFill rotWithShape="1">
          <a:blip r:embed="rId4">
            <a:extLst>
              <a:ext uri="{28A0092B-C50C-407E-A947-70E740481C1C}">
                <a14:useLocalDpi xmlns:a14="http://schemas.microsoft.com/office/drawing/2010/main" val="0"/>
              </a:ext>
            </a:extLst>
          </a:blip>
          <a:srcRect l="10371" t="6186"/>
          <a:stretch/>
        </p:blipFill>
        <p:spPr>
          <a:xfrm>
            <a:off x="1470102" y="1017439"/>
            <a:ext cx="6203796" cy="4733471"/>
          </a:xfrm>
          <a:prstGeom prst="rect">
            <a:avLst/>
          </a:prstGeom>
        </p:spPr>
      </p:pic>
      <p:sp>
        <p:nvSpPr>
          <p:cNvPr id="10" name="TextBox 9"/>
          <p:cNvSpPr txBox="1"/>
          <p:nvPr/>
        </p:nvSpPr>
        <p:spPr>
          <a:xfrm>
            <a:off x="590092" y="5728648"/>
            <a:ext cx="7963816" cy="707886"/>
          </a:xfrm>
          <a:prstGeom prst="rect">
            <a:avLst/>
          </a:prstGeom>
          <a:noFill/>
        </p:spPr>
        <p:txBody>
          <a:bodyPr wrap="square" rtlCol="0">
            <a:spAutoFit/>
          </a:bodyPr>
          <a:lstStyle/>
          <a:p>
            <a:pPr algn="ctr"/>
            <a:r>
              <a:rPr lang="en-US" sz="2000" dirty="0" smtClean="0">
                <a:latin typeface="Helvetica"/>
                <a:cs typeface="Helvetica"/>
              </a:rPr>
              <a:t>This </a:t>
            </a:r>
            <a:r>
              <a:rPr lang="en-US" sz="2000" dirty="0">
                <a:latin typeface="Helvetica"/>
                <a:cs typeface="Helvetica"/>
              </a:rPr>
              <a:t>competitor analysis is broken down into two </a:t>
            </a:r>
            <a:r>
              <a:rPr lang="en-US" sz="2000" dirty="0" smtClean="0">
                <a:latin typeface="Helvetica"/>
                <a:cs typeface="Helvetica"/>
              </a:rPr>
              <a:t>categories</a:t>
            </a:r>
            <a:r>
              <a:rPr lang="en-US" sz="2000" dirty="0">
                <a:latin typeface="Helvetica"/>
                <a:cs typeface="Helvetica"/>
              </a:rPr>
              <a:t>: </a:t>
            </a:r>
            <a:r>
              <a:rPr lang="en-US" sz="2000" b="1" dirty="0">
                <a:latin typeface="Helvetica"/>
                <a:cs typeface="Helvetica"/>
              </a:rPr>
              <a:t>market-based performance</a:t>
            </a:r>
            <a:r>
              <a:rPr lang="en-US" sz="2000" dirty="0">
                <a:latin typeface="Helvetica"/>
                <a:cs typeface="Helvetica"/>
              </a:rPr>
              <a:t> and </a:t>
            </a:r>
            <a:r>
              <a:rPr lang="en-US" sz="2000" b="1" dirty="0">
                <a:latin typeface="Helvetica"/>
                <a:cs typeface="Helvetica"/>
              </a:rPr>
              <a:t>operating performance</a:t>
            </a:r>
            <a:r>
              <a:rPr lang="en-US" sz="2000" dirty="0">
                <a:latin typeface="Helvetica"/>
                <a:cs typeface="Helvetica"/>
              </a:rPr>
              <a:t>. </a:t>
            </a:r>
          </a:p>
        </p:txBody>
      </p:sp>
    </p:spTree>
    <p:extLst>
      <p:ext uri="{BB962C8B-B14F-4D97-AF65-F5344CB8AC3E}">
        <p14:creationId xmlns:p14="http://schemas.microsoft.com/office/powerpoint/2010/main" val="42219656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Competitive Benchmarking</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8.17 PM.png"/>
          <p:cNvPicPr>
            <a:picLocks noChangeAspect="1"/>
          </p:cNvPicPr>
          <p:nvPr/>
        </p:nvPicPr>
        <p:blipFill rotWithShape="1">
          <a:blip r:embed="rId4">
            <a:extLst>
              <a:ext uri="{28A0092B-C50C-407E-A947-70E740481C1C}">
                <a14:useLocalDpi xmlns:a14="http://schemas.microsoft.com/office/drawing/2010/main" val="0"/>
              </a:ext>
            </a:extLst>
          </a:blip>
          <a:srcRect l="10255" t="15608"/>
          <a:stretch/>
        </p:blipFill>
        <p:spPr>
          <a:xfrm>
            <a:off x="265330" y="1139107"/>
            <a:ext cx="8620711" cy="2247660"/>
          </a:xfrm>
          <a:prstGeom prst="rect">
            <a:avLst/>
          </a:prstGeom>
        </p:spPr>
      </p:pic>
      <p:pic>
        <p:nvPicPr>
          <p:cNvPr id="6" name="Picture 5" descr="ServiceContractOrderToo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420" y="3470819"/>
            <a:ext cx="2670605" cy="2143548"/>
          </a:xfrm>
          <a:prstGeom prst="rect">
            <a:avLst/>
          </a:prstGeom>
        </p:spPr>
      </p:pic>
      <p:pic>
        <p:nvPicPr>
          <p:cNvPr id="7" name="Picture 6" descr="stack-of-folder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484" y="3386767"/>
            <a:ext cx="1733338" cy="2311118"/>
          </a:xfrm>
          <a:prstGeom prst="rect">
            <a:avLst/>
          </a:prstGeom>
        </p:spPr>
      </p:pic>
      <p:pic>
        <p:nvPicPr>
          <p:cNvPr id="9" name="Picture 8" descr="american-express-lo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9341" y="3470819"/>
            <a:ext cx="2132422" cy="2132422"/>
          </a:xfrm>
          <a:prstGeom prst="rect">
            <a:avLst/>
          </a:prstGeom>
        </p:spPr>
      </p:pic>
      <p:sp>
        <p:nvSpPr>
          <p:cNvPr id="18" name="TextBox 17"/>
          <p:cNvSpPr txBox="1"/>
          <p:nvPr/>
        </p:nvSpPr>
        <p:spPr>
          <a:xfrm>
            <a:off x="590092" y="5812699"/>
            <a:ext cx="7963816" cy="707886"/>
          </a:xfrm>
          <a:prstGeom prst="rect">
            <a:avLst/>
          </a:prstGeom>
          <a:noFill/>
        </p:spPr>
        <p:txBody>
          <a:bodyPr wrap="square" rtlCol="0">
            <a:spAutoFit/>
          </a:bodyPr>
          <a:lstStyle/>
          <a:p>
            <a:pPr algn="ctr"/>
            <a:r>
              <a:rPr lang="en-US" sz="2000" dirty="0" smtClean="0">
                <a:latin typeface="Helvetica"/>
                <a:cs typeface="Helvetica"/>
              </a:rPr>
              <a:t>How could the airlines leverage competitive benchmarking to learn and apply best practices from other industries?</a:t>
            </a:r>
            <a:endParaRPr lang="en-US" sz="2000" dirty="0">
              <a:latin typeface="Helvetica"/>
              <a:cs typeface="Helvetica"/>
            </a:endParaRPr>
          </a:p>
        </p:txBody>
      </p:sp>
      <p:sp>
        <p:nvSpPr>
          <p:cNvPr id="11" name="Right Arrow 10"/>
          <p:cNvSpPr/>
          <p:nvPr/>
        </p:nvSpPr>
        <p:spPr>
          <a:xfrm>
            <a:off x="2549215" y="4314406"/>
            <a:ext cx="438871" cy="4389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5275831" y="4314406"/>
            <a:ext cx="438871" cy="4389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0397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38958" y="1650657"/>
            <a:ext cx="5666085" cy="2062103"/>
          </a:xfrm>
          <a:prstGeom prst="rect">
            <a:avLst/>
          </a:prstGeom>
          <a:solidFill>
            <a:schemeClr val="tx1">
              <a:lumMod val="75000"/>
              <a:lumOff val="25000"/>
            </a:schemeClr>
          </a:solidFill>
        </p:spPr>
        <p:txBody>
          <a:bodyPr wrap="square" rtlCol="0">
            <a:spAutoFit/>
          </a:bodyPr>
          <a:lstStyle/>
          <a:p>
            <a:pPr algn="ctr"/>
            <a:endParaRPr lang="en-US" sz="3200" b="1" dirty="0" smtClean="0">
              <a:solidFill>
                <a:schemeClr val="bg1"/>
              </a:solidFill>
              <a:latin typeface="Helvetica"/>
              <a:cs typeface="Helvetica"/>
            </a:endParaRPr>
          </a:p>
          <a:p>
            <a:pPr algn="ctr"/>
            <a:r>
              <a:rPr lang="en-US" sz="3200" b="1" dirty="0" smtClean="0">
                <a:solidFill>
                  <a:schemeClr val="bg1"/>
                </a:solidFill>
                <a:latin typeface="Helvetica"/>
                <a:cs typeface="Helvetica"/>
              </a:rPr>
              <a:t>Assessing Industry Attractiveness and Forces</a:t>
            </a:r>
          </a:p>
          <a:p>
            <a:r>
              <a:rPr lang="en-US" sz="32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6</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732235" y="4345458"/>
            <a:ext cx="7679530" cy="1569660"/>
          </a:xfrm>
          <a:prstGeom prst="rect">
            <a:avLst/>
          </a:prstGeom>
          <a:noFill/>
        </p:spPr>
        <p:txBody>
          <a:bodyPr wrap="square" rtlCol="0">
            <a:spAutoFit/>
          </a:bodyPr>
          <a:lstStyle/>
          <a:p>
            <a:pPr algn="ctr"/>
            <a:r>
              <a:rPr lang="en-US" sz="2400" dirty="0" smtClean="0">
                <a:solidFill>
                  <a:srgbClr val="000000"/>
                </a:solidFill>
                <a:latin typeface="Helvetica"/>
                <a:cs typeface="Helvetica"/>
              </a:rPr>
              <a:t>In </a:t>
            </a:r>
            <a:r>
              <a:rPr lang="en-US" sz="2400" dirty="0" smtClean="0">
                <a:solidFill>
                  <a:srgbClr val="000000"/>
                </a:solidFill>
                <a:latin typeface="Helvetica"/>
                <a:cs typeface="Helvetica"/>
              </a:rPr>
              <a:t>the final </a:t>
            </a:r>
            <a:r>
              <a:rPr lang="en-US" sz="2400" dirty="0" smtClean="0">
                <a:solidFill>
                  <a:srgbClr val="000000"/>
                </a:solidFill>
                <a:latin typeface="Helvetica"/>
                <a:cs typeface="Helvetica"/>
              </a:rPr>
              <a:t>section we will </a:t>
            </a:r>
            <a:r>
              <a:rPr lang="en-US" sz="2400" dirty="0" smtClean="0">
                <a:solidFill>
                  <a:srgbClr val="000000"/>
                </a:solidFill>
                <a:latin typeface="Helvetica"/>
                <a:cs typeface="Helvetica"/>
              </a:rPr>
              <a:t>briefly look </a:t>
            </a:r>
            <a:r>
              <a:rPr lang="en-US" sz="2400" dirty="0" smtClean="0">
                <a:solidFill>
                  <a:srgbClr val="000000"/>
                </a:solidFill>
                <a:latin typeface="Helvetica"/>
                <a:cs typeface="Helvetica"/>
              </a:rPr>
              <a:t>at </a:t>
            </a:r>
            <a:r>
              <a:rPr lang="en-US" sz="2400" dirty="0" smtClean="0">
                <a:solidFill>
                  <a:srgbClr val="000000"/>
                </a:solidFill>
                <a:latin typeface="Helvetica"/>
                <a:cs typeface="Helvetica"/>
              </a:rPr>
              <a:t>how we </a:t>
            </a:r>
            <a:r>
              <a:rPr lang="en-US" sz="2400" dirty="0">
                <a:solidFill>
                  <a:srgbClr val="000000"/>
                </a:solidFill>
                <a:latin typeface="Helvetica"/>
                <a:cs typeface="Helvetica"/>
              </a:rPr>
              <a:t>need to engage in a detailed analysis of competitors </a:t>
            </a:r>
            <a:r>
              <a:rPr lang="en-US" sz="2400" dirty="0">
                <a:solidFill>
                  <a:srgbClr val="000000"/>
                </a:solidFill>
                <a:latin typeface="Helvetica"/>
                <a:cs typeface="Helvetica"/>
              </a:rPr>
              <a:t>t</a:t>
            </a:r>
            <a:r>
              <a:rPr lang="en-US" sz="2400" dirty="0" smtClean="0">
                <a:solidFill>
                  <a:srgbClr val="000000"/>
                </a:solidFill>
                <a:latin typeface="Helvetica"/>
                <a:cs typeface="Helvetica"/>
              </a:rPr>
              <a:t>o </a:t>
            </a:r>
            <a:r>
              <a:rPr lang="en-US" sz="2400" dirty="0">
                <a:solidFill>
                  <a:srgbClr val="000000"/>
                </a:solidFill>
                <a:latin typeface="Helvetica"/>
                <a:cs typeface="Helvetica"/>
              </a:rPr>
              <a:t>understand the degree to which a </a:t>
            </a:r>
            <a:r>
              <a:rPr lang="en-US" sz="2400" dirty="0" smtClean="0">
                <a:solidFill>
                  <a:srgbClr val="000000"/>
                </a:solidFill>
                <a:latin typeface="Helvetica"/>
                <a:cs typeface="Helvetica"/>
              </a:rPr>
              <a:t>business </a:t>
            </a:r>
            <a:r>
              <a:rPr lang="en-US" sz="2400" dirty="0">
                <a:solidFill>
                  <a:srgbClr val="000000"/>
                </a:solidFill>
                <a:latin typeface="Helvetica"/>
                <a:cs typeface="Helvetica"/>
              </a:rPr>
              <a:t>has a position of competitive </a:t>
            </a:r>
            <a:r>
              <a:rPr lang="en-US" sz="2400" dirty="0" smtClean="0">
                <a:solidFill>
                  <a:srgbClr val="000000"/>
                </a:solidFill>
                <a:latin typeface="Helvetica"/>
                <a:cs typeface="Helvetica"/>
              </a:rPr>
              <a:t>advantage.</a:t>
            </a:r>
            <a:endParaRPr lang="en-US" sz="2400" dirty="0">
              <a:solidFill>
                <a:srgbClr val="000000"/>
              </a:solidFill>
              <a:latin typeface="Helvetica"/>
              <a:cs typeface="Helvetica"/>
            </a:endParaRPr>
          </a:p>
        </p:txBody>
      </p:sp>
      <p:sp>
        <p:nvSpPr>
          <p:cNvPr id="11" name="TextBox 10"/>
          <p:cNvSpPr txBox="1"/>
          <p:nvPr/>
        </p:nvSpPr>
        <p:spPr>
          <a:xfrm>
            <a:off x="2333960" y="-35903"/>
            <a:ext cx="4476080" cy="861774"/>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Position &amp; Sources of Advantage</a:t>
            </a:r>
            <a:endParaRPr lang="en-US" sz="2400" b="1" dirty="0">
              <a:solidFill>
                <a:schemeClr val="bg1"/>
              </a:solidFill>
              <a:latin typeface="Helvetica"/>
              <a:cs typeface="Helvetica"/>
            </a:endParaRPr>
          </a:p>
        </p:txBody>
      </p:sp>
    </p:spTree>
    <p:extLst>
      <p:ext uri="{BB962C8B-B14F-4D97-AF65-F5344CB8AC3E}">
        <p14:creationId xmlns:p14="http://schemas.microsoft.com/office/powerpoint/2010/main" val="17567565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4142"/>
            <a:ext cx="6705600" cy="492443"/>
          </a:xfrm>
          <a:prstGeom prst="rect">
            <a:avLst/>
          </a:prstGeom>
          <a:noFill/>
        </p:spPr>
        <p:txBody>
          <a:bodyPr wrap="square" rtlCol="0">
            <a:spAutoFit/>
          </a:bodyPr>
          <a:lstStyle/>
          <a:p>
            <a:pPr algn="ctr"/>
            <a:r>
              <a:rPr lang="en-US" sz="2600" b="1" dirty="0" smtClean="0">
                <a:solidFill>
                  <a:schemeClr val="bg1"/>
                </a:solidFill>
                <a:latin typeface="Helvetica"/>
                <a:cs typeface="Helvetica"/>
              </a:rPr>
              <a:t>Industry Forces and Profit Potential</a:t>
            </a:r>
            <a:endParaRPr lang="en-US" sz="26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8.28 PM.png"/>
          <p:cNvPicPr>
            <a:picLocks noChangeAspect="1"/>
          </p:cNvPicPr>
          <p:nvPr/>
        </p:nvPicPr>
        <p:blipFill rotWithShape="1">
          <a:blip r:embed="rId4">
            <a:extLst>
              <a:ext uri="{28A0092B-C50C-407E-A947-70E740481C1C}">
                <a14:useLocalDpi xmlns:a14="http://schemas.microsoft.com/office/drawing/2010/main" val="0"/>
              </a:ext>
            </a:extLst>
          </a:blip>
          <a:srcRect l="10398" t="6985" r="1400"/>
          <a:stretch/>
        </p:blipFill>
        <p:spPr>
          <a:xfrm>
            <a:off x="662639" y="1012057"/>
            <a:ext cx="7818722" cy="5440885"/>
          </a:xfrm>
          <a:prstGeom prst="rect">
            <a:avLst/>
          </a:prstGeom>
        </p:spPr>
      </p:pic>
      <p:sp>
        <p:nvSpPr>
          <p:cNvPr id="11" name="TextBox 10"/>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6.4 </a:t>
            </a:r>
            <a:endParaRPr lang="en-US" sz="1250" b="1" dirty="0">
              <a:latin typeface="Helvetica"/>
              <a:cs typeface="Helvetica"/>
            </a:endParaRPr>
          </a:p>
        </p:txBody>
      </p:sp>
    </p:spTree>
    <p:extLst>
      <p:ext uri="{BB962C8B-B14F-4D97-AF65-F5344CB8AC3E}">
        <p14:creationId xmlns:p14="http://schemas.microsoft.com/office/powerpoint/2010/main" val="12680275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78891" y="142272"/>
            <a:ext cx="7386219" cy="492443"/>
          </a:xfrm>
          <a:prstGeom prst="rect">
            <a:avLst/>
          </a:prstGeom>
          <a:noFill/>
        </p:spPr>
        <p:txBody>
          <a:bodyPr wrap="square" rtlCol="0">
            <a:spAutoFit/>
          </a:bodyPr>
          <a:lstStyle/>
          <a:p>
            <a:pPr algn="ctr"/>
            <a:r>
              <a:rPr lang="en-US" sz="2600" b="1" dirty="0" smtClean="0">
                <a:solidFill>
                  <a:schemeClr val="bg1"/>
                </a:solidFill>
                <a:latin typeface="Helvetica"/>
                <a:cs typeface="Helvetica"/>
              </a:rPr>
              <a:t>Price Rivalry and the Prisoner’s Dilemma</a:t>
            </a:r>
            <a:endParaRPr lang="en-US" sz="26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8.39 PM.png"/>
          <p:cNvPicPr>
            <a:picLocks noChangeAspect="1"/>
          </p:cNvPicPr>
          <p:nvPr/>
        </p:nvPicPr>
        <p:blipFill rotWithShape="1">
          <a:blip r:embed="rId4">
            <a:extLst>
              <a:ext uri="{28A0092B-C50C-407E-A947-70E740481C1C}">
                <a14:useLocalDpi xmlns:a14="http://schemas.microsoft.com/office/drawing/2010/main" val="0"/>
              </a:ext>
            </a:extLst>
          </a:blip>
          <a:srcRect l="10904" t="13845"/>
          <a:stretch/>
        </p:blipFill>
        <p:spPr>
          <a:xfrm>
            <a:off x="212960" y="1075508"/>
            <a:ext cx="8718081" cy="4806689"/>
          </a:xfrm>
          <a:prstGeom prst="rect">
            <a:avLst/>
          </a:prstGeom>
        </p:spPr>
      </p:pic>
      <p:sp>
        <p:nvSpPr>
          <p:cNvPr id="12" name="TextBox 11"/>
          <p:cNvSpPr txBox="1"/>
          <p:nvPr/>
        </p:nvSpPr>
        <p:spPr>
          <a:xfrm>
            <a:off x="136499" y="5984667"/>
            <a:ext cx="8794541" cy="400110"/>
          </a:xfrm>
          <a:prstGeom prst="rect">
            <a:avLst/>
          </a:prstGeom>
          <a:noFill/>
        </p:spPr>
        <p:txBody>
          <a:bodyPr wrap="square" rtlCol="0">
            <a:spAutoFit/>
          </a:bodyPr>
          <a:lstStyle/>
          <a:p>
            <a:pPr algn="ctr"/>
            <a:r>
              <a:rPr lang="en-US" sz="2000" dirty="0" smtClean="0">
                <a:latin typeface="Helvetica"/>
                <a:cs typeface="Helvetica"/>
              </a:rPr>
              <a:t>What is the worst potential outcome for the situation presented above?</a:t>
            </a:r>
            <a:endParaRPr lang="en-US" sz="2000" dirty="0">
              <a:latin typeface="Helvetica"/>
              <a:cs typeface="Helvetica"/>
            </a:endParaRPr>
          </a:p>
        </p:txBody>
      </p:sp>
    </p:spTree>
    <p:extLst>
      <p:ext uri="{BB962C8B-B14F-4D97-AF65-F5344CB8AC3E}">
        <p14:creationId xmlns:p14="http://schemas.microsoft.com/office/powerpoint/2010/main" val="7002270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05185" y="-17733"/>
            <a:ext cx="573363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Advantage, Customer Value, &amp; Profitability</a:t>
            </a:r>
            <a:endParaRPr lang="en-US" sz="24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0" name="TextBox 9"/>
          <p:cNvSpPr txBox="1"/>
          <p:nvPr/>
        </p:nvSpPr>
        <p:spPr>
          <a:xfrm>
            <a:off x="628650" y="5397597"/>
            <a:ext cx="7886700" cy="923330"/>
          </a:xfrm>
          <a:prstGeom prst="rect">
            <a:avLst/>
          </a:prstGeom>
          <a:noFill/>
          <a:ln>
            <a:solidFill>
              <a:srgbClr val="FFFFFF"/>
            </a:solidFill>
          </a:ln>
        </p:spPr>
        <p:txBody>
          <a:bodyPr wrap="square">
            <a:spAutoFit/>
          </a:bodyPr>
          <a:lstStyle/>
          <a:p>
            <a:pPr algn="ctr"/>
            <a:r>
              <a:rPr lang="en-US" dirty="0">
                <a:latin typeface="Helvetica"/>
                <a:cs typeface="Helvetica"/>
              </a:rPr>
              <a:t>A </a:t>
            </a:r>
            <a:r>
              <a:rPr lang="en-US" b="1" dirty="0">
                <a:latin typeface="Helvetica"/>
                <a:cs typeface="Helvetica"/>
              </a:rPr>
              <a:t>competitive advantage </a:t>
            </a:r>
            <a:r>
              <a:rPr lang="en-US" dirty="0">
                <a:latin typeface="Helvetica"/>
                <a:cs typeface="Helvetica"/>
              </a:rPr>
              <a:t>results in some level of </a:t>
            </a:r>
            <a:r>
              <a:rPr lang="en-US" b="1" dirty="0">
                <a:latin typeface="Helvetica"/>
                <a:cs typeface="Helvetica"/>
              </a:rPr>
              <a:t>superior customer value </a:t>
            </a:r>
            <a:r>
              <a:rPr lang="en-US" dirty="0">
                <a:latin typeface="Helvetica"/>
                <a:cs typeface="Helvetica"/>
              </a:rPr>
              <a:t>based on a customer’s preference for </a:t>
            </a:r>
            <a:r>
              <a:rPr lang="en-US" b="1" dirty="0">
                <a:latin typeface="Helvetica"/>
                <a:cs typeface="Helvetica"/>
              </a:rPr>
              <a:t>performance benefits</a:t>
            </a:r>
            <a:r>
              <a:rPr lang="en-US" dirty="0">
                <a:latin typeface="Helvetica"/>
                <a:cs typeface="Helvetica"/>
              </a:rPr>
              <a:t>, the </a:t>
            </a:r>
            <a:r>
              <a:rPr lang="en-US" b="1" dirty="0">
                <a:latin typeface="Helvetica"/>
                <a:cs typeface="Helvetica"/>
              </a:rPr>
              <a:t>cost of the purchase</a:t>
            </a:r>
            <a:r>
              <a:rPr lang="en-US" dirty="0">
                <a:latin typeface="Helvetica"/>
                <a:cs typeface="Helvetica"/>
              </a:rPr>
              <a:t>, and the </a:t>
            </a:r>
            <a:r>
              <a:rPr lang="en-US" b="1" dirty="0">
                <a:latin typeface="Helvetica"/>
                <a:cs typeface="Helvetica"/>
              </a:rPr>
              <a:t>ease of the purchase</a:t>
            </a:r>
            <a:r>
              <a:rPr lang="en-US" dirty="0">
                <a:latin typeface="Helvetica"/>
                <a:cs typeface="Helvetica"/>
              </a:rPr>
              <a:t>. </a:t>
            </a:r>
          </a:p>
        </p:txBody>
      </p:sp>
      <p:pic>
        <p:nvPicPr>
          <p:cNvPr id="4" name="Picture 3" descr="Screen Shot 2012-02-13 at 1.11.09 PM.png"/>
          <p:cNvPicPr>
            <a:picLocks noChangeAspect="1"/>
          </p:cNvPicPr>
          <p:nvPr/>
        </p:nvPicPr>
        <p:blipFill rotWithShape="1">
          <a:blip r:embed="rId4">
            <a:extLst>
              <a:ext uri="{28A0092B-C50C-407E-A947-70E740481C1C}">
                <a14:useLocalDpi xmlns:a14="http://schemas.microsoft.com/office/drawing/2010/main" val="0"/>
              </a:ext>
            </a:extLst>
          </a:blip>
          <a:srcRect l="1237" t="11360" r="965" b="2265"/>
          <a:stretch/>
        </p:blipFill>
        <p:spPr>
          <a:xfrm>
            <a:off x="241570" y="1078116"/>
            <a:ext cx="8660861" cy="4199647"/>
          </a:xfrm>
          <a:prstGeom prst="rect">
            <a:avLst/>
          </a:prstGeom>
        </p:spPr>
      </p:pic>
    </p:spTree>
    <p:extLst>
      <p:ext uri="{BB962C8B-B14F-4D97-AF65-F5344CB8AC3E}">
        <p14:creationId xmlns:p14="http://schemas.microsoft.com/office/powerpoint/2010/main" val="35696227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1.17 PM.png"/>
          <p:cNvPicPr>
            <a:picLocks noChangeAspect="1"/>
          </p:cNvPicPr>
          <p:nvPr/>
        </p:nvPicPr>
        <p:blipFill rotWithShape="1">
          <a:blip r:embed="rId4">
            <a:extLst>
              <a:ext uri="{28A0092B-C50C-407E-A947-70E740481C1C}">
                <a14:useLocalDpi xmlns:a14="http://schemas.microsoft.com/office/drawing/2010/main" val="0"/>
              </a:ext>
            </a:extLst>
          </a:blip>
          <a:srcRect l="2082" t="10805" r="2385" b="2925"/>
          <a:stretch/>
        </p:blipFill>
        <p:spPr>
          <a:xfrm>
            <a:off x="489923" y="1465297"/>
            <a:ext cx="8164155" cy="3979131"/>
          </a:xfrm>
          <a:prstGeom prst="rect">
            <a:avLst/>
          </a:prstGeom>
        </p:spPr>
      </p:pic>
      <p:sp>
        <p:nvSpPr>
          <p:cNvPr id="11" name="TextBox 10"/>
          <p:cNvSpPr txBox="1"/>
          <p:nvPr/>
        </p:nvSpPr>
        <p:spPr>
          <a:xfrm>
            <a:off x="1705185" y="-17733"/>
            <a:ext cx="573363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Competitive Advantage, Customer Value, &amp; Profitability</a:t>
            </a:r>
            <a:endParaRPr lang="en-US" sz="2400" b="1" dirty="0">
              <a:solidFill>
                <a:schemeClr val="bg1"/>
              </a:solidFill>
              <a:latin typeface="Helvetica"/>
              <a:cs typeface="Helvetica"/>
            </a:endParaRPr>
          </a:p>
        </p:txBody>
      </p:sp>
      <p:sp>
        <p:nvSpPr>
          <p:cNvPr id="3" name="TextBox 2"/>
          <p:cNvSpPr txBox="1"/>
          <p:nvPr/>
        </p:nvSpPr>
        <p:spPr>
          <a:xfrm>
            <a:off x="478668" y="5469170"/>
            <a:ext cx="8186664" cy="969496"/>
          </a:xfrm>
          <a:prstGeom prst="rect">
            <a:avLst/>
          </a:prstGeom>
          <a:noFill/>
        </p:spPr>
        <p:txBody>
          <a:bodyPr wrap="square" rtlCol="0">
            <a:spAutoFit/>
          </a:bodyPr>
          <a:lstStyle/>
          <a:p>
            <a:pPr algn="ctr"/>
            <a:r>
              <a:rPr lang="en-US" sz="1900" dirty="0">
                <a:latin typeface="Helvetica"/>
                <a:cs typeface="Helvetica"/>
              </a:rPr>
              <a:t>To achieve </a:t>
            </a:r>
            <a:r>
              <a:rPr lang="en-US" sz="1900" b="1" dirty="0">
                <a:latin typeface="Helvetica"/>
                <a:cs typeface="Helvetica"/>
              </a:rPr>
              <a:t>above-average profits</a:t>
            </a:r>
            <a:r>
              <a:rPr lang="en-US" sz="1900" dirty="0">
                <a:latin typeface="Helvetica"/>
                <a:cs typeface="Helvetica"/>
              </a:rPr>
              <a:t>, a business has to develop some source of </a:t>
            </a:r>
            <a:r>
              <a:rPr lang="en-US" sz="1900" b="1" dirty="0" smtClean="0">
                <a:latin typeface="Helvetica"/>
                <a:cs typeface="Helvetica"/>
              </a:rPr>
              <a:t>competitive </a:t>
            </a:r>
            <a:r>
              <a:rPr lang="en-US" sz="1900" b="1" dirty="0">
                <a:latin typeface="Helvetica"/>
                <a:cs typeface="Helvetica"/>
              </a:rPr>
              <a:t>advantage </a:t>
            </a:r>
            <a:r>
              <a:rPr lang="en-US" sz="1900" dirty="0">
                <a:latin typeface="Helvetica"/>
                <a:cs typeface="Helvetica"/>
              </a:rPr>
              <a:t>that provides target customers with </a:t>
            </a:r>
            <a:r>
              <a:rPr lang="en-US" sz="1900" b="1" dirty="0">
                <a:latin typeface="Helvetica"/>
                <a:cs typeface="Helvetica"/>
              </a:rPr>
              <a:t>positive customer value</a:t>
            </a:r>
            <a:r>
              <a:rPr lang="en-US" sz="1900" dirty="0">
                <a:latin typeface="Helvetica"/>
                <a:cs typeface="Helvetica"/>
              </a:rPr>
              <a:t>. </a:t>
            </a:r>
          </a:p>
        </p:txBody>
      </p:sp>
      <p:sp>
        <p:nvSpPr>
          <p:cNvPr id="4" name="TextBox 3"/>
          <p:cNvSpPr txBox="1"/>
          <p:nvPr/>
        </p:nvSpPr>
        <p:spPr>
          <a:xfrm>
            <a:off x="1386874" y="990201"/>
            <a:ext cx="6370253" cy="400110"/>
          </a:xfrm>
          <a:prstGeom prst="rect">
            <a:avLst/>
          </a:prstGeom>
          <a:noFill/>
        </p:spPr>
        <p:txBody>
          <a:bodyPr wrap="none" rtlCol="0">
            <a:spAutoFit/>
          </a:bodyPr>
          <a:lstStyle/>
          <a:p>
            <a:r>
              <a:rPr lang="en-US" sz="2000" b="1" dirty="0">
                <a:latin typeface="Helvetica"/>
                <a:cs typeface="Helvetica"/>
              </a:rPr>
              <a:t>S</a:t>
            </a:r>
            <a:r>
              <a:rPr lang="en-US" sz="2000" b="1" dirty="0" smtClean="0">
                <a:latin typeface="Helvetica"/>
                <a:cs typeface="Helvetica"/>
              </a:rPr>
              <a:t>uperior </a:t>
            </a:r>
            <a:r>
              <a:rPr lang="en-US" sz="2000" b="1" dirty="0">
                <a:latin typeface="Helvetica"/>
                <a:cs typeface="Helvetica"/>
              </a:rPr>
              <a:t>customer value results in superior profits </a:t>
            </a:r>
          </a:p>
        </p:txBody>
      </p:sp>
    </p:spTree>
    <p:extLst>
      <p:ext uri="{BB962C8B-B14F-4D97-AF65-F5344CB8AC3E}">
        <p14:creationId xmlns:p14="http://schemas.microsoft.com/office/powerpoint/2010/main" val="25140429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6942"/>
            <a:ext cx="67056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Sources of Advantage &amp; Performance</a:t>
            </a:r>
            <a:endParaRPr lang="en-US" sz="28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1.28 PM.png"/>
          <p:cNvPicPr>
            <a:picLocks noChangeAspect="1"/>
          </p:cNvPicPr>
          <p:nvPr/>
        </p:nvPicPr>
        <p:blipFill rotWithShape="1">
          <a:blip r:embed="rId4">
            <a:extLst>
              <a:ext uri="{28A0092B-C50C-407E-A947-70E740481C1C}">
                <a14:useLocalDpi xmlns:a14="http://schemas.microsoft.com/office/drawing/2010/main" val="0"/>
              </a:ext>
            </a:extLst>
          </a:blip>
          <a:srcRect l="10022" t="7697"/>
          <a:stretch/>
        </p:blipFill>
        <p:spPr>
          <a:xfrm>
            <a:off x="626567" y="1022016"/>
            <a:ext cx="7890867" cy="4404215"/>
          </a:xfrm>
          <a:prstGeom prst="rect">
            <a:avLst/>
          </a:prstGeom>
        </p:spPr>
      </p:pic>
      <p:sp>
        <p:nvSpPr>
          <p:cNvPr id="4" name="TextBox 3"/>
          <p:cNvSpPr txBox="1"/>
          <p:nvPr/>
        </p:nvSpPr>
        <p:spPr>
          <a:xfrm>
            <a:off x="825452" y="5461109"/>
            <a:ext cx="7493096" cy="1015663"/>
          </a:xfrm>
          <a:prstGeom prst="rect">
            <a:avLst/>
          </a:prstGeom>
          <a:noFill/>
        </p:spPr>
        <p:txBody>
          <a:bodyPr wrap="square" rtlCol="0">
            <a:spAutoFit/>
          </a:bodyPr>
          <a:lstStyle/>
          <a:p>
            <a:pPr algn="ctr"/>
            <a:r>
              <a:rPr lang="en-US" sz="2000" dirty="0" smtClean="0">
                <a:latin typeface="Helvetica"/>
                <a:cs typeface="Helvetica"/>
              </a:rPr>
              <a:t>Compare and contrast the three companies above in terms of their sources of competitive advantage and </a:t>
            </a:r>
            <a:r>
              <a:rPr lang="en-US" sz="2000" dirty="0" smtClean="0">
                <a:latin typeface="Helvetica"/>
                <a:cs typeface="Helvetica"/>
              </a:rPr>
              <a:t>the relative </a:t>
            </a:r>
            <a:r>
              <a:rPr lang="en-US" sz="2000" dirty="0" smtClean="0">
                <a:latin typeface="Helvetica"/>
                <a:cs typeface="Helvetica"/>
              </a:rPr>
              <a:t>impact on their financial performance</a:t>
            </a:r>
            <a:endParaRPr lang="en-US" sz="2000" dirty="0">
              <a:latin typeface="Helvetica"/>
              <a:cs typeface="Helvetica"/>
            </a:endParaRPr>
          </a:p>
        </p:txBody>
      </p:sp>
    </p:spTree>
    <p:extLst>
      <p:ext uri="{BB962C8B-B14F-4D97-AF65-F5344CB8AC3E}">
        <p14:creationId xmlns:p14="http://schemas.microsoft.com/office/powerpoint/2010/main" val="32230551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43017"/>
            <a:ext cx="67056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Sources of Competitive Advantage</a:t>
            </a:r>
            <a:endParaRPr lang="en-US" sz="28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2.04 PM.png"/>
          <p:cNvPicPr>
            <a:picLocks noChangeAspect="1"/>
          </p:cNvPicPr>
          <p:nvPr/>
        </p:nvPicPr>
        <p:blipFill rotWithShape="1">
          <a:blip r:embed="rId4">
            <a:extLst>
              <a:ext uri="{28A0092B-C50C-407E-A947-70E740481C1C}">
                <a14:useLocalDpi xmlns:a14="http://schemas.microsoft.com/office/drawing/2010/main" val="0"/>
              </a:ext>
            </a:extLst>
          </a:blip>
          <a:srcRect l="11853" t="15461" r="2093" b="4231"/>
          <a:stretch/>
        </p:blipFill>
        <p:spPr>
          <a:xfrm>
            <a:off x="427087" y="1094246"/>
            <a:ext cx="8289827" cy="2795516"/>
          </a:xfrm>
          <a:prstGeom prst="rect">
            <a:avLst/>
          </a:prstGeom>
        </p:spPr>
      </p:pic>
      <p:pic>
        <p:nvPicPr>
          <p:cNvPr id="4" name="Picture 3" descr="tumblr_luprb54D1M1qiqf01o1_5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3889" y="3989302"/>
            <a:ext cx="2454308" cy="2454308"/>
          </a:xfrm>
          <a:prstGeom prst="rect">
            <a:avLst/>
          </a:prstGeom>
        </p:spPr>
      </p:pic>
      <p:pic>
        <p:nvPicPr>
          <p:cNvPr id="7" name="Picture 6" descr="Apple-iPad-2-Preview.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8598" y="4016805"/>
            <a:ext cx="2426805" cy="2426805"/>
          </a:xfrm>
          <a:prstGeom prst="rect">
            <a:avLst/>
          </a:prstGeom>
        </p:spPr>
      </p:pic>
      <p:pic>
        <p:nvPicPr>
          <p:cNvPr id="9" name="Picture 8" descr="dell_9_2.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239" y="4044647"/>
            <a:ext cx="2382681" cy="2382681"/>
          </a:xfrm>
          <a:prstGeom prst="rect">
            <a:avLst/>
          </a:prstGeom>
        </p:spPr>
      </p:pic>
    </p:spTree>
    <p:extLst>
      <p:ext uri="{BB962C8B-B14F-4D97-AF65-F5344CB8AC3E}">
        <p14:creationId xmlns:p14="http://schemas.microsoft.com/office/powerpoint/2010/main" val="29528275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06662"/>
            <a:ext cx="67056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Cost Advantage and Profitability</a:t>
            </a:r>
            <a:endParaRPr lang="en-US" sz="30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2.13 PM.png"/>
          <p:cNvPicPr>
            <a:picLocks noChangeAspect="1"/>
          </p:cNvPicPr>
          <p:nvPr/>
        </p:nvPicPr>
        <p:blipFill rotWithShape="1">
          <a:blip r:embed="rId4">
            <a:extLst>
              <a:ext uri="{28A0092B-C50C-407E-A947-70E740481C1C}">
                <a14:useLocalDpi xmlns:a14="http://schemas.microsoft.com/office/drawing/2010/main" val="0"/>
              </a:ext>
            </a:extLst>
          </a:blip>
          <a:srcRect l="3986" t="7970" r="3322" b="2070"/>
          <a:stretch/>
        </p:blipFill>
        <p:spPr>
          <a:xfrm>
            <a:off x="211143" y="1098930"/>
            <a:ext cx="5627316" cy="5218296"/>
          </a:xfrm>
          <a:prstGeom prst="rect">
            <a:avLst/>
          </a:prstGeom>
        </p:spPr>
      </p:pic>
      <p:sp>
        <p:nvSpPr>
          <p:cNvPr id="10" name="TextBox 9"/>
          <p:cNvSpPr txBox="1"/>
          <p:nvPr/>
        </p:nvSpPr>
        <p:spPr>
          <a:xfrm>
            <a:off x="6129718" y="1115311"/>
            <a:ext cx="2731818" cy="4893647"/>
          </a:xfrm>
          <a:prstGeom prst="rect">
            <a:avLst/>
          </a:prstGeom>
          <a:solidFill>
            <a:schemeClr val="tx1">
              <a:lumMod val="75000"/>
              <a:lumOff val="25000"/>
            </a:schemeClr>
          </a:solidFill>
        </p:spPr>
        <p:txBody>
          <a:bodyPr wrap="square" rtlCol="0">
            <a:spAutoFit/>
          </a:bodyPr>
          <a:lstStyle/>
          <a:p>
            <a:pPr algn="ctr"/>
            <a:endParaRPr lang="en-US" sz="2400" u="sng" dirty="0" smtClean="0">
              <a:solidFill>
                <a:schemeClr val="bg1"/>
              </a:solidFill>
              <a:latin typeface="Helvetica"/>
              <a:cs typeface="Helvetica"/>
            </a:endParaRPr>
          </a:p>
          <a:p>
            <a:r>
              <a:rPr lang="en-US" sz="2400" b="1" dirty="0">
                <a:solidFill>
                  <a:srgbClr val="FFFFFF"/>
                </a:solidFill>
                <a:latin typeface="Helvetica"/>
                <a:cs typeface="Helvetica"/>
              </a:rPr>
              <a:t>Each type of cost </a:t>
            </a:r>
            <a:r>
              <a:rPr lang="en-US" sz="2400" b="1" dirty="0" smtClean="0">
                <a:solidFill>
                  <a:srgbClr val="FFFFFF"/>
                </a:solidFill>
                <a:latin typeface="Helvetica"/>
                <a:cs typeface="Helvetica"/>
              </a:rPr>
              <a:t>advantage </a:t>
            </a:r>
            <a:r>
              <a:rPr lang="en-US" sz="2400" b="1" dirty="0">
                <a:solidFill>
                  <a:srgbClr val="FFFFFF"/>
                </a:solidFill>
                <a:latin typeface="Helvetica"/>
                <a:cs typeface="Helvetica"/>
              </a:rPr>
              <a:t>can be achieved in several ways. </a:t>
            </a:r>
            <a:endParaRPr lang="en-US" sz="2400" b="1" dirty="0" smtClean="0">
              <a:solidFill>
                <a:srgbClr val="FFFFFF"/>
              </a:solidFill>
              <a:latin typeface="Helvetica"/>
              <a:cs typeface="Helvetica"/>
            </a:endParaRPr>
          </a:p>
          <a:p>
            <a:endParaRPr lang="en-US" sz="2400" b="1" dirty="0">
              <a:solidFill>
                <a:srgbClr val="FFFFFF"/>
              </a:solidFill>
              <a:latin typeface="Helvetica"/>
              <a:cs typeface="Helvetica"/>
            </a:endParaRPr>
          </a:p>
          <a:p>
            <a:r>
              <a:rPr lang="en-US" sz="2400" b="1" dirty="0">
                <a:solidFill>
                  <a:srgbClr val="FFFFFF"/>
                </a:solidFill>
                <a:latin typeface="Helvetica"/>
                <a:cs typeface="Helvetica"/>
              </a:rPr>
              <a:t>A</a:t>
            </a:r>
            <a:r>
              <a:rPr lang="en-US" sz="2400" b="1" dirty="0" smtClean="0">
                <a:solidFill>
                  <a:srgbClr val="FFFFFF"/>
                </a:solidFill>
                <a:latin typeface="Helvetica"/>
                <a:cs typeface="Helvetica"/>
              </a:rPr>
              <a:t> </a:t>
            </a:r>
            <a:r>
              <a:rPr lang="en-US" sz="2400" b="1" dirty="0">
                <a:solidFill>
                  <a:srgbClr val="FFFFFF"/>
                </a:solidFill>
                <a:latin typeface="Helvetica"/>
                <a:cs typeface="Helvetica"/>
              </a:rPr>
              <a:t>cost advantage relative to competition contributes to higher levels of profitability. </a:t>
            </a:r>
          </a:p>
          <a:p>
            <a:endParaRPr lang="en-US" sz="24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212132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Unit Cost &amp; Experience Curve</a:t>
            </a:r>
            <a:endParaRPr lang="en-US" sz="32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2.30 PM.png"/>
          <p:cNvPicPr>
            <a:picLocks noChangeAspect="1"/>
          </p:cNvPicPr>
          <p:nvPr/>
        </p:nvPicPr>
        <p:blipFill rotWithShape="1">
          <a:blip r:embed="rId4">
            <a:extLst>
              <a:ext uri="{28A0092B-C50C-407E-A947-70E740481C1C}">
                <a14:useLocalDpi xmlns:a14="http://schemas.microsoft.com/office/drawing/2010/main" val="0"/>
              </a:ext>
            </a:extLst>
          </a:blip>
          <a:srcRect l="14678" t="5806" r="4980"/>
          <a:stretch/>
        </p:blipFill>
        <p:spPr>
          <a:xfrm>
            <a:off x="4193320" y="1121526"/>
            <a:ext cx="4744916" cy="5168234"/>
          </a:xfrm>
          <a:prstGeom prst="rect">
            <a:avLst/>
          </a:prstGeom>
        </p:spPr>
      </p:pic>
      <p:sp>
        <p:nvSpPr>
          <p:cNvPr id="12" name="TextBox 11"/>
          <p:cNvSpPr txBox="1"/>
          <p:nvPr/>
        </p:nvSpPr>
        <p:spPr>
          <a:xfrm>
            <a:off x="7880956" y="3714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6.1 </a:t>
            </a:r>
            <a:endParaRPr lang="en-US" sz="1250" b="1" dirty="0">
              <a:latin typeface="Helvetica"/>
              <a:cs typeface="Helvetica"/>
            </a:endParaRPr>
          </a:p>
        </p:txBody>
      </p:sp>
      <p:sp>
        <p:nvSpPr>
          <p:cNvPr id="4" name="TextBox 3"/>
          <p:cNvSpPr txBox="1"/>
          <p:nvPr/>
        </p:nvSpPr>
        <p:spPr>
          <a:xfrm>
            <a:off x="231644" y="1039582"/>
            <a:ext cx="3873323" cy="5216812"/>
          </a:xfrm>
          <a:prstGeom prst="rect">
            <a:avLst/>
          </a:prstGeom>
          <a:noFill/>
        </p:spPr>
        <p:txBody>
          <a:bodyPr wrap="square" rtlCol="0">
            <a:spAutoFit/>
          </a:bodyPr>
          <a:lstStyle/>
          <a:p>
            <a:pPr algn="ctr"/>
            <a:r>
              <a:rPr lang="en-US" b="1" dirty="0">
                <a:latin typeface="Helvetica"/>
                <a:cs typeface="Helvetica"/>
              </a:rPr>
              <a:t>As volume increases, the cost per unit generally decreases</a:t>
            </a:r>
            <a:r>
              <a:rPr lang="en-US" b="1" dirty="0" smtClean="0">
                <a:latin typeface="Helvetica"/>
                <a:cs typeface="Helvetica"/>
              </a:rPr>
              <a:t>.</a:t>
            </a:r>
          </a:p>
          <a:p>
            <a:endParaRPr lang="en-US" sz="1650" b="1" dirty="0" smtClean="0">
              <a:latin typeface="Helvetica"/>
              <a:cs typeface="Helvetica"/>
            </a:endParaRPr>
          </a:p>
          <a:p>
            <a:pPr marL="285750" indent="-285750">
              <a:buFont typeface="Wingdings" charset="2"/>
              <a:buChar char="q"/>
            </a:pPr>
            <a:r>
              <a:rPr lang="en-US" sz="1650" b="1" dirty="0" smtClean="0">
                <a:latin typeface="Helvetica"/>
                <a:cs typeface="Helvetica"/>
              </a:rPr>
              <a:t>Scale Effect:</a:t>
            </a:r>
            <a:r>
              <a:rPr lang="en-US" sz="1650" dirty="0" smtClean="0">
                <a:latin typeface="Helvetica"/>
                <a:cs typeface="Helvetica"/>
              </a:rPr>
              <a:t> </a:t>
            </a:r>
            <a:r>
              <a:rPr lang="en-US" sz="1650" dirty="0">
                <a:latin typeface="Helvetica"/>
                <a:cs typeface="Helvetica"/>
              </a:rPr>
              <a:t>larger unit volume allows for production and purchasing economies that lower the per-unit manufacturing cost of a </a:t>
            </a:r>
            <a:r>
              <a:rPr lang="en-US" sz="1650" dirty="0" smtClean="0">
                <a:latin typeface="Helvetica"/>
                <a:cs typeface="Helvetica"/>
              </a:rPr>
              <a:t>product.</a:t>
            </a:r>
          </a:p>
          <a:p>
            <a:pPr marL="285750" indent="-285750">
              <a:buFont typeface="Wingdings" charset="2"/>
              <a:buChar char="q"/>
            </a:pPr>
            <a:endParaRPr lang="en-US" sz="1200" b="1" dirty="0">
              <a:latin typeface="Helvetica"/>
              <a:cs typeface="Helvetica"/>
            </a:endParaRPr>
          </a:p>
          <a:p>
            <a:pPr marL="285750" indent="-285750">
              <a:buFont typeface="Wingdings" charset="2"/>
              <a:buChar char="q"/>
            </a:pPr>
            <a:r>
              <a:rPr lang="en-US" sz="1650" b="1" dirty="0" smtClean="0">
                <a:latin typeface="Helvetica"/>
                <a:cs typeface="Helvetica"/>
              </a:rPr>
              <a:t>Scope Effect</a:t>
            </a:r>
            <a:r>
              <a:rPr lang="en-US" sz="1650" dirty="0" smtClean="0">
                <a:latin typeface="Helvetica"/>
                <a:cs typeface="Helvetica"/>
              </a:rPr>
              <a:t>: a </a:t>
            </a:r>
            <a:r>
              <a:rPr lang="en-US" sz="1650" dirty="0">
                <a:latin typeface="Helvetica"/>
                <a:cs typeface="Helvetica"/>
              </a:rPr>
              <a:t>business can lower the average unit cost of all </a:t>
            </a:r>
            <a:r>
              <a:rPr lang="en-US" sz="1650" dirty="0" smtClean="0">
                <a:latin typeface="Helvetica"/>
                <a:cs typeface="Helvetica"/>
              </a:rPr>
              <a:t>products by adding products that </a:t>
            </a:r>
            <a:r>
              <a:rPr lang="en-US" sz="1650" dirty="0">
                <a:latin typeface="Helvetica"/>
                <a:cs typeface="Helvetica"/>
              </a:rPr>
              <a:t>have similar </a:t>
            </a:r>
            <a:r>
              <a:rPr lang="en-US" sz="1650" dirty="0" smtClean="0">
                <a:latin typeface="Helvetica"/>
                <a:cs typeface="Helvetica"/>
              </a:rPr>
              <a:t>manufacturing </a:t>
            </a:r>
            <a:r>
              <a:rPr lang="en-US" sz="1650" dirty="0">
                <a:latin typeface="Helvetica"/>
                <a:cs typeface="Helvetica"/>
              </a:rPr>
              <a:t>processes and that are made of the same </a:t>
            </a:r>
            <a:r>
              <a:rPr lang="en-US" sz="1650" dirty="0" smtClean="0">
                <a:latin typeface="Helvetica"/>
                <a:cs typeface="Helvetica"/>
              </a:rPr>
              <a:t>materials </a:t>
            </a:r>
            <a:r>
              <a:rPr lang="en-US" sz="1650" dirty="0">
                <a:latin typeface="Helvetica"/>
                <a:cs typeface="Helvetica"/>
              </a:rPr>
              <a:t>as its other </a:t>
            </a:r>
            <a:r>
              <a:rPr lang="en-US" sz="1650" dirty="0" smtClean="0">
                <a:latin typeface="Helvetica"/>
                <a:cs typeface="Helvetica"/>
              </a:rPr>
              <a:t>products.</a:t>
            </a:r>
            <a:endParaRPr lang="en-US" sz="1650" dirty="0">
              <a:latin typeface="Helvetica"/>
              <a:cs typeface="Helvetica"/>
            </a:endParaRPr>
          </a:p>
          <a:p>
            <a:pPr marL="285750" indent="-285750">
              <a:buFont typeface="Wingdings" charset="2"/>
              <a:buChar char="q"/>
            </a:pPr>
            <a:endParaRPr lang="en-US" sz="1200" b="1" dirty="0" smtClean="0">
              <a:latin typeface="Helvetica"/>
              <a:cs typeface="Helvetica"/>
            </a:endParaRPr>
          </a:p>
          <a:p>
            <a:pPr marL="285750" indent="-285750">
              <a:buFont typeface="Wingdings" charset="2"/>
              <a:buChar char="q"/>
            </a:pPr>
            <a:r>
              <a:rPr lang="en-US" sz="1650" b="1" dirty="0" smtClean="0">
                <a:latin typeface="Helvetica"/>
                <a:cs typeface="Helvetica"/>
              </a:rPr>
              <a:t>Learning Effects:</a:t>
            </a:r>
            <a:r>
              <a:rPr lang="en-US" sz="1650" dirty="0" smtClean="0">
                <a:latin typeface="Helvetica"/>
                <a:cs typeface="Helvetica"/>
              </a:rPr>
              <a:t> </a:t>
            </a:r>
            <a:r>
              <a:rPr lang="en-US" sz="1650" dirty="0">
                <a:latin typeface="Helvetica"/>
                <a:cs typeface="Helvetica"/>
              </a:rPr>
              <a:t>e</a:t>
            </a:r>
            <a:r>
              <a:rPr lang="en-US" sz="1650" dirty="0" smtClean="0">
                <a:latin typeface="Helvetica"/>
                <a:cs typeface="Helvetica"/>
              </a:rPr>
              <a:t>ach </a:t>
            </a:r>
            <a:r>
              <a:rPr lang="en-US" sz="1650" dirty="0">
                <a:latin typeface="Helvetica"/>
                <a:cs typeface="Helvetica"/>
              </a:rPr>
              <a:t>unit produced provides additional learning and the opportunity to build the next unit more efficiently. </a:t>
            </a:r>
            <a:r>
              <a:rPr lang="en-US" sz="1650" b="1" dirty="0" smtClean="0">
                <a:latin typeface="Helvetica"/>
                <a:cs typeface="Helvetica"/>
              </a:rPr>
              <a:t> </a:t>
            </a:r>
            <a:endParaRPr lang="en-US" sz="1650" b="1" dirty="0">
              <a:latin typeface="Helvetica"/>
              <a:cs typeface="Helvetica"/>
            </a:endParaRPr>
          </a:p>
        </p:txBody>
      </p:sp>
    </p:spTree>
    <p:extLst>
      <p:ext uri="{BB962C8B-B14F-4D97-AF65-F5344CB8AC3E}">
        <p14:creationId xmlns:p14="http://schemas.microsoft.com/office/powerpoint/2010/main" val="23621098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52984"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18532"/>
            <a:ext cx="67056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Scale and Scope Cost Advantages </a:t>
            </a:r>
            <a:endParaRPr lang="en-US" sz="3000" b="1" dirty="0">
              <a:solidFill>
                <a:schemeClr val="bg1"/>
              </a:solidFill>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6" name="TextBox 15"/>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a:t>
            </a:r>
            <a:r>
              <a:rPr lang="en-US" dirty="0">
                <a:solidFill>
                  <a:schemeClr val="bg1"/>
                </a:solidFill>
                <a:latin typeface="Helvetica"/>
                <a:cs typeface="Helvetica"/>
              </a:rPr>
              <a:t>6</a:t>
            </a:r>
            <a:endParaRPr lang="en-US" dirty="0" smtClean="0">
              <a:solidFill>
                <a:schemeClr val="bg1"/>
              </a:solidFill>
              <a:latin typeface="Helvetica"/>
              <a:cs typeface="Helvetica"/>
            </a:endParaRP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3 at 1.12.42 PM.png"/>
          <p:cNvPicPr>
            <a:picLocks noChangeAspect="1"/>
          </p:cNvPicPr>
          <p:nvPr/>
        </p:nvPicPr>
        <p:blipFill rotWithShape="1">
          <a:blip r:embed="rId4">
            <a:extLst>
              <a:ext uri="{28A0092B-C50C-407E-A947-70E740481C1C}">
                <a14:useLocalDpi xmlns:a14="http://schemas.microsoft.com/office/drawing/2010/main" val="0"/>
              </a:ext>
            </a:extLst>
          </a:blip>
          <a:srcRect l="11846" t="14785" r="1584" b="2727"/>
          <a:stretch/>
        </p:blipFill>
        <p:spPr>
          <a:xfrm>
            <a:off x="770338" y="1022089"/>
            <a:ext cx="7603325" cy="3898306"/>
          </a:xfrm>
          <a:prstGeom prst="rect">
            <a:avLst/>
          </a:prstGeom>
        </p:spPr>
      </p:pic>
      <p:sp>
        <p:nvSpPr>
          <p:cNvPr id="11" name="TextBox 10"/>
          <p:cNvSpPr txBox="1"/>
          <p:nvPr/>
        </p:nvSpPr>
        <p:spPr>
          <a:xfrm>
            <a:off x="628650" y="5110065"/>
            <a:ext cx="7886700" cy="1200329"/>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r>
              <a:rPr lang="en-US" b="1" dirty="0">
                <a:solidFill>
                  <a:srgbClr val="FFFFFF"/>
                </a:solidFill>
                <a:latin typeface="Helvetica"/>
                <a:cs typeface="Helvetica"/>
              </a:rPr>
              <a:t>For Honda, the cost of ignition switches is lower than for some other manufacturers because the same ignition switch components are used in cars, motorcycles, lawn </a:t>
            </a:r>
            <a:r>
              <a:rPr lang="en-US" b="1" dirty="0" smtClean="0">
                <a:solidFill>
                  <a:srgbClr val="FFFFFF"/>
                </a:solidFill>
                <a:latin typeface="Helvetica"/>
                <a:cs typeface="Helvetica"/>
              </a:rPr>
              <a:t>mowers</a:t>
            </a:r>
            <a:r>
              <a:rPr lang="en-US" b="1" dirty="0">
                <a:solidFill>
                  <a:srgbClr val="FFFFFF"/>
                </a:solidFill>
                <a:latin typeface="Helvetica"/>
                <a:cs typeface="Helvetica"/>
              </a:rPr>
              <a:t>, all-terrain vehicles, </a:t>
            </a:r>
            <a:r>
              <a:rPr lang="en-US" b="1" dirty="0" smtClean="0">
                <a:solidFill>
                  <a:srgbClr val="FFFFFF"/>
                </a:solidFill>
                <a:latin typeface="Helvetica"/>
                <a:cs typeface="Helvetica"/>
              </a:rPr>
              <a:t>snow blowers, </a:t>
            </a:r>
            <a:r>
              <a:rPr lang="en-US" b="1" dirty="0">
                <a:solidFill>
                  <a:srgbClr val="FFFFFF"/>
                </a:solidFill>
                <a:latin typeface="Helvetica"/>
                <a:cs typeface="Helvetica"/>
              </a:rPr>
              <a:t>snowmobiles, jet skis, and generators. </a:t>
            </a:r>
          </a:p>
        </p:txBody>
      </p:sp>
    </p:spTree>
    <p:extLst>
      <p:ext uri="{BB962C8B-B14F-4D97-AF65-F5344CB8AC3E}">
        <p14:creationId xmlns:p14="http://schemas.microsoft.com/office/powerpoint/2010/main" val="1406535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4853</TotalTime>
  <Words>1593</Words>
  <Application>Microsoft Macintosh PowerPoint</Application>
  <PresentationFormat>On-screen Show (4:3)</PresentationFormat>
  <Paragraphs>175</Paragraphs>
  <Slides>27</Slides>
  <Notes>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Vomocil</dc:creator>
  <cp:lastModifiedBy>Peter Vomocil</cp:lastModifiedBy>
  <cp:revision>126</cp:revision>
  <dcterms:created xsi:type="dcterms:W3CDTF">2012-02-13T19:07:25Z</dcterms:created>
  <dcterms:modified xsi:type="dcterms:W3CDTF">2012-02-29T15:12:53Z</dcterms:modified>
</cp:coreProperties>
</file>